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4" r:id="rId6"/>
    <p:sldId id="266" r:id="rId7"/>
    <p:sldId id="268" r:id="rId8"/>
    <p:sldId id="270" r:id="rId9"/>
    <p:sldId id="273" r:id="rId10"/>
    <p:sldId id="260" r:id="rId11"/>
    <p:sldId id="261" r:id="rId12"/>
    <p:sldId id="263" r:id="rId13"/>
    <p:sldId id="265" r:id="rId14"/>
    <p:sldId id="267" r:id="rId15"/>
    <p:sldId id="269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76D"/>
    <a:srgbClr val="00B891"/>
    <a:srgbClr val="EB5E5E"/>
    <a:srgbClr val="1ED59F"/>
    <a:srgbClr val="228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8"/>
  </p:normalViewPr>
  <p:slideViewPr>
    <p:cSldViewPr snapToGrid="0" snapToObjects="1">
      <p:cViewPr varScale="1">
        <p:scale>
          <a:sx n="47" d="100"/>
          <a:sy n="47" d="100"/>
        </p:scale>
        <p:origin x="7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4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4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1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6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6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4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7BBB-2F0D-F646-AB55-551E59AC640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D704-EE06-564C-84D4-48A2C54E8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techconnection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techconnections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542" y="1444098"/>
            <a:ext cx="9144000" cy="1359580"/>
          </a:xfrm>
        </p:spPr>
        <p:txBody>
          <a:bodyPr anchor="ctr"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8514" y="2658610"/>
            <a:ext cx="6662057" cy="1655762"/>
          </a:xfrm>
        </p:spPr>
        <p:txBody>
          <a:bodyPr>
            <a:normAutofit/>
          </a:bodyPr>
          <a:lstStyle/>
          <a:p>
            <a:r>
              <a:rPr lang="en-US" sz="10000" b="1" dirty="0" smtClean="0"/>
              <a:t>AREA</a:t>
            </a:r>
            <a:endParaRPr lang="en-US" sz="10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25733" y="6299200"/>
            <a:ext cx="511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</a:t>
            </a:r>
            <a:r>
              <a:rPr lang="en-US" dirty="0" smtClean="0">
                <a:hlinkClick r:id="rId2"/>
              </a:rPr>
              <a:t>www.MathTechConnections.com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7 </a:t>
            </a:r>
            <a:r>
              <a:rPr lang="en-US" sz="6000" b="1" dirty="0" smtClean="0"/>
              <a:t>square units</a:t>
            </a:r>
            <a:endParaRPr lang="en-US" sz="6000" b="1" dirty="0"/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074" y="4100095"/>
            <a:ext cx="3008993" cy="89523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28448" y="269939"/>
            <a:ext cx="9144000" cy="135958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Question #1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423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10 </a:t>
            </a:r>
            <a:r>
              <a:rPr lang="en-US" sz="6000" b="1" dirty="0" smtClean="0"/>
              <a:t>square units</a:t>
            </a:r>
            <a:endParaRPr lang="en-US" sz="6000" b="1" dirty="0"/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074" y="4100095"/>
            <a:ext cx="3008993" cy="8952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8448" y="269939"/>
            <a:ext cx="9144000" cy="135958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Question #2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968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/>
              <a:t>2</a:t>
            </a:r>
            <a:r>
              <a:rPr lang="en-US" sz="10000" b="1" dirty="0" smtClean="0"/>
              <a:t>0 </a:t>
            </a:r>
            <a:r>
              <a:rPr lang="en-US" sz="6000" b="1" dirty="0" smtClean="0"/>
              <a:t>square units</a:t>
            </a:r>
            <a:endParaRPr lang="en-US" sz="6000" b="1" dirty="0"/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074" y="4100095"/>
            <a:ext cx="3008993" cy="8952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8448" y="269939"/>
            <a:ext cx="9144000" cy="135958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Question #3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23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14 </a:t>
            </a:r>
            <a:r>
              <a:rPr lang="en-US" sz="6000" b="1" dirty="0" smtClean="0"/>
              <a:t>square units</a:t>
            </a:r>
            <a:endParaRPr lang="en-US" sz="6000" b="1" dirty="0"/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074" y="4100095"/>
            <a:ext cx="3008993" cy="8952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8448" y="269939"/>
            <a:ext cx="9144000" cy="135958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Question #4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728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24 </a:t>
            </a:r>
            <a:r>
              <a:rPr lang="en-US" sz="6000" b="1" dirty="0" smtClean="0"/>
              <a:t>square units</a:t>
            </a:r>
            <a:endParaRPr lang="en-US" sz="6000" b="1" dirty="0"/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074" y="4100095"/>
            <a:ext cx="3008993" cy="8952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8448" y="269939"/>
            <a:ext cx="9144000" cy="135958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Question #5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246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27 </a:t>
            </a:r>
            <a:r>
              <a:rPr lang="en-US" sz="6000" b="1" dirty="0" smtClean="0"/>
              <a:t>square units</a:t>
            </a:r>
            <a:endParaRPr lang="en-US" sz="6000" b="1" dirty="0"/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074" y="4100095"/>
            <a:ext cx="3008993" cy="8952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8448" y="473139"/>
            <a:ext cx="9144000" cy="67979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</a:t>
            </a:r>
            <a:r>
              <a:rPr lang="en-US" sz="3600" b="1" smtClean="0"/>
              <a:t>Question #6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54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1 x 6 =6</a:t>
            </a:r>
          </a:p>
          <a:p>
            <a:pPr algn="ctr"/>
            <a:r>
              <a:rPr lang="en-US" sz="8000" b="1" dirty="0" smtClean="0"/>
              <a:t>3 x 2 = 6</a:t>
            </a:r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760" y="4879403"/>
            <a:ext cx="3008993" cy="8952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8448" y="473139"/>
            <a:ext cx="9144000" cy="67979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Question #7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0227" y="969451"/>
            <a:ext cx="1072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/>
              <a:t>answers </a:t>
            </a:r>
            <a:r>
              <a:rPr lang="en-US" sz="2400" i="1" dirty="0" smtClean="0"/>
              <a:t>may vary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9026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962" y="1709304"/>
            <a:ext cx="91294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/>
              <a:t>4 x 4 = 16</a:t>
            </a:r>
          </a:p>
          <a:p>
            <a:pPr algn="ctr"/>
            <a:r>
              <a:rPr lang="en-US" sz="7000" b="1" dirty="0" smtClean="0"/>
              <a:t>2 x 8 = 16</a:t>
            </a:r>
          </a:p>
          <a:p>
            <a:pPr algn="ctr"/>
            <a:r>
              <a:rPr lang="en-US" sz="7000" b="1" dirty="0" smtClean="0"/>
              <a:t>1 x 16 = 16</a:t>
            </a:r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760" y="5342556"/>
            <a:ext cx="3008993" cy="8952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8448" y="473139"/>
            <a:ext cx="9144000" cy="67979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Answer: Question #8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0227" y="969451"/>
            <a:ext cx="1072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/>
              <a:t>answers </a:t>
            </a:r>
            <a:r>
              <a:rPr lang="en-US" sz="2400" i="1" dirty="0" smtClean="0"/>
              <a:t>may vary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252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7699" y="2438400"/>
            <a:ext cx="7033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Find more digital resources visit</a:t>
            </a:r>
          </a:p>
          <a:p>
            <a:pPr algn="ctr"/>
            <a:r>
              <a:rPr lang="en-US" sz="3200" b="1" dirty="0" smtClean="0">
                <a:hlinkClick r:id="rId2"/>
              </a:rPr>
              <a:t>www.MathTechConnections.com</a:t>
            </a:r>
            <a:r>
              <a:rPr lang="en-US" sz="3200" b="1" dirty="0" smtClean="0"/>
              <a:t> 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797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544286"/>
            <a:ext cx="1072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What’s the </a:t>
            </a:r>
            <a:r>
              <a:rPr lang="en-US" sz="3600" b="1" dirty="0" smtClean="0"/>
              <a:t>area</a:t>
            </a:r>
            <a:r>
              <a:rPr lang="en-US" sz="3600" dirty="0" smtClean="0"/>
              <a:t> of the figure?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123" y="1621365"/>
            <a:ext cx="5130800" cy="2108200"/>
          </a:xfrm>
          <a:prstGeom prst="rect">
            <a:avLst/>
          </a:prstGeom>
        </p:spPr>
      </p:pic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829" y="5606296"/>
            <a:ext cx="3134784" cy="932663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544286"/>
            <a:ext cx="1072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What’s the </a:t>
            </a:r>
            <a:r>
              <a:rPr lang="en-US" sz="3600" b="1" dirty="0" smtClean="0"/>
              <a:t>area</a:t>
            </a:r>
            <a:r>
              <a:rPr lang="en-US" sz="3600" dirty="0" smtClean="0"/>
              <a:t> of the figure?</a:t>
            </a:r>
            <a:endParaRPr lang="en-US" sz="3600" dirty="0"/>
          </a:p>
        </p:txBody>
      </p:sp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829" y="5606296"/>
            <a:ext cx="3134784" cy="932663"/>
          </a:xfrm>
          <a:prstGeom prst="rect">
            <a:avLst/>
          </a:prstGeom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1234" y="1559949"/>
            <a:ext cx="3018214" cy="301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544286"/>
            <a:ext cx="1072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What’s the </a:t>
            </a:r>
            <a:r>
              <a:rPr lang="en-US" sz="3600" b="1" dirty="0" smtClean="0"/>
              <a:t>area</a:t>
            </a:r>
            <a:r>
              <a:rPr lang="en-US" sz="3600" dirty="0" smtClean="0"/>
              <a:t> of the figure?</a:t>
            </a:r>
            <a:endParaRPr lang="en-US" sz="3600" dirty="0"/>
          </a:p>
        </p:txBody>
      </p:sp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829" y="5606296"/>
            <a:ext cx="3134784" cy="932663"/>
          </a:xfrm>
          <a:prstGeom prst="rect">
            <a:avLst/>
          </a:prstGeom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2926" y="1559949"/>
            <a:ext cx="4720661" cy="31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1492552"/>
            <a:ext cx="10726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Build an array to represent </a:t>
            </a:r>
          </a:p>
          <a:p>
            <a:pPr algn="ctr"/>
            <a:r>
              <a:rPr lang="en-US" sz="4800" b="1" dirty="0" smtClean="0">
                <a:solidFill>
                  <a:srgbClr val="EB5E5E"/>
                </a:solidFill>
              </a:rPr>
              <a:t>2 x 7</a:t>
            </a:r>
            <a:r>
              <a:rPr lang="en-US" sz="4800" dirty="0" smtClean="0"/>
              <a:t>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What is the </a:t>
            </a:r>
            <a:r>
              <a:rPr lang="en-US" sz="3600" b="1" dirty="0" smtClean="0"/>
              <a:t>area</a:t>
            </a:r>
            <a:r>
              <a:rPr lang="en-US" sz="3600" dirty="0" smtClean="0"/>
              <a:t> of the array?</a:t>
            </a:r>
            <a:endParaRPr lang="en-US" sz="3600" dirty="0"/>
          </a:p>
        </p:txBody>
      </p:sp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829" y="5606296"/>
            <a:ext cx="3134784" cy="932663"/>
          </a:xfrm>
          <a:prstGeom prst="rect">
            <a:avLst/>
          </a:prstGeom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1492552"/>
            <a:ext cx="10726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Build an array to represent </a:t>
            </a:r>
          </a:p>
          <a:p>
            <a:pPr algn="ctr"/>
            <a:r>
              <a:rPr lang="en-US" sz="4800" b="1" dirty="0" smtClean="0">
                <a:solidFill>
                  <a:srgbClr val="2289EB"/>
                </a:solidFill>
              </a:rPr>
              <a:t>4 x 6</a:t>
            </a:r>
            <a:r>
              <a:rPr lang="en-US" sz="4800" dirty="0" smtClean="0"/>
              <a:t>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What is the </a:t>
            </a:r>
            <a:r>
              <a:rPr lang="en-US" sz="3600" b="1" dirty="0" smtClean="0"/>
              <a:t>area</a:t>
            </a:r>
            <a:r>
              <a:rPr lang="en-US" sz="3600" dirty="0" smtClean="0"/>
              <a:t> of the array?</a:t>
            </a:r>
            <a:endParaRPr lang="en-US" sz="3600" dirty="0"/>
          </a:p>
        </p:txBody>
      </p:sp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829" y="5606296"/>
            <a:ext cx="3134784" cy="932663"/>
          </a:xfrm>
          <a:prstGeom prst="rect">
            <a:avLst/>
          </a:prstGeom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1492552"/>
            <a:ext cx="10726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Build an array to represent </a:t>
            </a:r>
          </a:p>
          <a:p>
            <a:pPr algn="ctr"/>
            <a:r>
              <a:rPr lang="en-US" sz="4800" b="1" dirty="0" smtClean="0">
                <a:solidFill>
                  <a:srgbClr val="00B891"/>
                </a:solidFill>
              </a:rPr>
              <a:t>3 x 9</a:t>
            </a:r>
            <a:r>
              <a:rPr lang="en-US" sz="4800" dirty="0" smtClean="0"/>
              <a:t>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What is the </a:t>
            </a:r>
            <a:r>
              <a:rPr lang="en-US" sz="3600" b="1" dirty="0" smtClean="0"/>
              <a:t>area</a:t>
            </a:r>
            <a:r>
              <a:rPr lang="en-US" sz="3600" dirty="0" smtClean="0"/>
              <a:t> of the array?</a:t>
            </a:r>
            <a:endParaRPr lang="en-US" sz="3600" dirty="0"/>
          </a:p>
        </p:txBody>
      </p:sp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829" y="5606296"/>
            <a:ext cx="3134784" cy="932663"/>
          </a:xfrm>
          <a:prstGeom prst="rect">
            <a:avLst/>
          </a:prstGeom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1492552"/>
            <a:ext cx="10726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Build </a:t>
            </a:r>
            <a:r>
              <a:rPr lang="en-US" sz="4800" b="1" dirty="0" smtClean="0"/>
              <a:t>two</a:t>
            </a:r>
            <a:r>
              <a:rPr lang="en-US" sz="4800" dirty="0" smtClean="0"/>
              <a:t> </a:t>
            </a:r>
            <a:r>
              <a:rPr lang="en-US" sz="4800" b="1" dirty="0" smtClean="0"/>
              <a:t>different</a:t>
            </a:r>
            <a:r>
              <a:rPr lang="en-US" sz="4800" dirty="0" smtClean="0"/>
              <a:t> arrays that each have an </a:t>
            </a:r>
            <a:r>
              <a:rPr lang="en-US" sz="4800" b="1" dirty="0" smtClean="0"/>
              <a:t>area</a:t>
            </a:r>
            <a:r>
              <a:rPr lang="en-US" sz="4800" dirty="0" smtClean="0"/>
              <a:t> of </a:t>
            </a:r>
            <a:r>
              <a:rPr lang="en-US" sz="4800" b="1" dirty="0" smtClean="0">
                <a:solidFill>
                  <a:srgbClr val="00B891"/>
                </a:solidFill>
              </a:rPr>
              <a:t>6 square units</a:t>
            </a:r>
            <a:r>
              <a:rPr lang="en-US" sz="4800" dirty="0" smtClean="0"/>
              <a:t>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Write an </a:t>
            </a:r>
            <a:r>
              <a:rPr lang="en-US" sz="3600" u="sng" dirty="0" smtClean="0"/>
              <a:t>equation</a:t>
            </a:r>
            <a:r>
              <a:rPr lang="en-US" sz="3600" dirty="0" smtClean="0"/>
              <a:t> for each array.</a:t>
            </a:r>
            <a:endParaRPr lang="en-US" sz="3600" dirty="0"/>
          </a:p>
        </p:txBody>
      </p:sp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829" y="5606296"/>
            <a:ext cx="3134784" cy="932663"/>
          </a:xfrm>
          <a:prstGeom prst="rect">
            <a:avLst/>
          </a:prstGeom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1492552"/>
            <a:ext cx="10726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Build </a:t>
            </a:r>
            <a:r>
              <a:rPr lang="en-US" sz="4800" b="1" dirty="0" smtClean="0"/>
              <a:t>two</a:t>
            </a:r>
            <a:r>
              <a:rPr lang="en-US" sz="4800" dirty="0" smtClean="0"/>
              <a:t> </a:t>
            </a:r>
            <a:r>
              <a:rPr lang="en-US" sz="4800" b="1" dirty="0" smtClean="0"/>
              <a:t>different</a:t>
            </a:r>
            <a:r>
              <a:rPr lang="en-US" sz="4800" dirty="0" smtClean="0"/>
              <a:t> arrays that each have an </a:t>
            </a:r>
            <a:r>
              <a:rPr lang="en-US" sz="4800" b="1" dirty="0" smtClean="0"/>
              <a:t>area</a:t>
            </a:r>
            <a:r>
              <a:rPr lang="en-US" sz="4800" dirty="0" smtClean="0"/>
              <a:t> of </a:t>
            </a:r>
            <a:r>
              <a:rPr lang="en-US" sz="4800" b="1" dirty="0" smtClean="0">
                <a:solidFill>
                  <a:srgbClr val="F2576D"/>
                </a:solidFill>
              </a:rPr>
              <a:t>16 square units</a:t>
            </a:r>
            <a:r>
              <a:rPr lang="en-US" sz="4800" dirty="0" smtClean="0"/>
              <a:t>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Write an </a:t>
            </a:r>
            <a:r>
              <a:rPr lang="en-US" sz="3600" u="sng" dirty="0" smtClean="0"/>
              <a:t>equation</a:t>
            </a:r>
            <a:r>
              <a:rPr lang="en-US" sz="3600" dirty="0" smtClean="0"/>
              <a:t> for each array.</a:t>
            </a:r>
            <a:endParaRPr lang="en-US" sz="3600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598" y="5722170"/>
            <a:ext cx="2355850" cy="700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229" y="174954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238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Let’s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Review</dc:title>
  <dc:creator>Mariela Santillana</dc:creator>
  <cp:lastModifiedBy>Lamaster, Laura M</cp:lastModifiedBy>
  <cp:revision>11</cp:revision>
  <dcterms:created xsi:type="dcterms:W3CDTF">2018-01-15T10:46:25Z</dcterms:created>
  <dcterms:modified xsi:type="dcterms:W3CDTF">2018-01-22T13:12:58Z</dcterms:modified>
</cp:coreProperties>
</file>