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83" r:id="rId3"/>
    <p:sldId id="285" r:id="rId4"/>
    <p:sldId id="282" r:id="rId5"/>
    <p:sldId id="287" r:id="rId6"/>
    <p:sldId id="288" r:id="rId7"/>
    <p:sldId id="291" r:id="rId8"/>
    <p:sldId id="261" r:id="rId9"/>
    <p:sldId id="290" r:id="rId10"/>
    <p:sldId id="289" r:id="rId11"/>
    <p:sldId id="275" r:id="rId12"/>
    <p:sldId id="276" r:id="rId13"/>
    <p:sldId id="268" r:id="rId14"/>
    <p:sldId id="267" r:id="rId15"/>
    <p:sldId id="273" r:id="rId16"/>
    <p:sldId id="278" r:id="rId17"/>
    <p:sldId id="262" r:id="rId18"/>
    <p:sldId id="269" r:id="rId19"/>
    <p:sldId id="265" r:id="rId20"/>
    <p:sldId id="270" r:id="rId21"/>
    <p:sldId id="272" r:id="rId22"/>
  </p:sldIdLst>
  <p:sldSz cx="9144000" cy="6858000" type="screen4x3"/>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60" y="3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9B1066-CBFF-46F7-9127-05C59785D6DD}" type="datetimeFigureOut">
              <a:rPr lang="en-US" smtClean="0"/>
              <a:t>8/23/2018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1481588-DBCC-4C1A-B1D3-8F186727FE52}" type="slidenum">
              <a:rPr lang="en-US" smtClean="0"/>
              <a:t>‹#›</a:t>
            </a:fld>
            <a:endParaRPr lang="en-US"/>
          </a:p>
        </p:txBody>
      </p:sp>
    </p:spTree>
    <p:extLst>
      <p:ext uri="{BB962C8B-B14F-4D97-AF65-F5344CB8AC3E}">
        <p14:creationId xmlns:p14="http://schemas.microsoft.com/office/powerpoint/2010/main" val="321034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15AB4D-DDE7-4C5A-9084-CA3AB35B6545}" type="datetimeFigureOut">
              <a:rPr lang="en-US" smtClean="0"/>
              <a:t>8/23/2018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DC64B8-2404-4D79-BB40-6F44C3B38832}" type="slidenum">
              <a:rPr lang="en-US" smtClean="0"/>
              <a:t>‹#›</a:t>
            </a:fld>
            <a:endParaRPr lang="en-US"/>
          </a:p>
        </p:txBody>
      </p:sp>
    </p:spTree>
    <p:extLst>
      <p:ext uri="{BB962C8B-B14F-4D97-AF65-F5344CB8AC3E}">
        <p14:creationId xmlns:p14="http://schemas.microsoft.com/office/powerpoint/2010/main" val="1832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C64B8-2404-4D79-BB40-6F44C3B38832}" type="slidenum">
              <a:rPr lang="en-US" smtClean="0"/>
              <a:t>4</a:t>
            </a:fld>
            <a:endParaRPr lang="en-US"/>
          </a:p>
        </p:txBody>
      </p:sp>
    </p:spTree>
    <p:extLst>
      <p:ext uri="{BB962C8B-B14F-4D97-AF65-F5344CB8AC3E}">
        <p14:creationId xmlns:p14="http://schemas.microsoft.com/office/powerpoint/2010/main" val="129786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C64B8-2404-4D79-BB40-6F44C3B38832}" type="slidenum">
              <a:rPr lang="en-US" smtClean="0"/>
              <a:t>12</a:t>
            </a:fld>
            <a:endParaRPr lang="en-US"/>
          </a:p>
        </p:txBody>
      </p:sp>
    </p:spTree>
    <p:extLst>
      <p:ext uri="{BB962C8B-B14F-4D97-AF65-F5344CB8AC3E}">
        <p14:creationId xmlns:p14="http://schemas.microsoft.com/office/powerpoint/2010/main" val="42882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C64B8-2404-4D79-BB40-6F44C3B38832}" type="slidenum">
              <a:rPr lang="en-US" smtClean="0"/>
              <a:t>17</a:t>
            </a:fld>
            <a:endParaRPr lang="en-US"/>
          </a:p>
        </p:txBody>
      </p:sp>
    </p:spTree>
    <p:extLst>
      <p:ext uri="{BB962C8B-B14F-4D97-AF65-F5344CB8AC3E}">
        <p14:creationId xmlns:p14="http://schemas.microsoft.com/office/powerpoint/2010/main" val="114859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C64B8-2404-4D79-BB40-6F44C3B38832}" type="slidenum">
              <a:rPr lang="en-US" smtClean="0"/>
              <a:t>21</a:t>
            </a:fld>
            <a:endParaRPr lang="en-US"/>
          </a:p>
        </p:txBody>
      </p:sp>
    </p:spTree>
    <p:extLst>
      <p:ext uri="{BB962C8B-B14F-4D97-AF65-F5344CB8AC3E}">
        <p14:creationId xmlns:p14="http://schemas.microsoft.com/office/powerpoint/2010/main" val="165728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2C36C9-6A1A-4086-B235-5520FB5B4691}"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C36C9-6A1A-4086-B235-5520FB5B4691}"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C36C9-6A1A-4086-B235-5520FB5B4691}"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2C36C9-6A1A-4086-B235-5520FB5B4691}"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track.spe.schoolmessenger.com/f/a/e7qdxvP_HSQ4QqSS1SiY6A~~/AAAAAQA~/RgRZlFZdP0EIAGvV3loRHlNXA3NwY1gEAAAAAEIKAAHdIrNXPDIH6lIYTE9XRVJZQGZ1bHRvbnNjaG9vbHMub3JnCVEEAAAAAEQdaHR0cDovL3d3dy5mdWx0b25zY2hvb2xzLm9yZy9HqHsiZW1haWxTb3VyY2UiOiJDVVNUT01FUl9KT0IiLCJzZXF1ZW5jZSI6IjIiLCJwZXJzb25pZCI6IjIzNTgxIiwiam9iaWQiOiI3NDY5NSIsImN1c3RvbWVyaWQiOiIxMjA3Iiwic2hhcmRpZCI6IjciLCJzZW50VGltZU1zIjoiLTE4MTYxMjQ3NjgiLCJ1c2VyaWQiOiI3NyIsImVudiI6InByb2QifQ~~"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na01.safelinks.protection.outlook.com/?url=https://play.kahoot.it/#/k/6a91987e-b481-4b3b-9cd0-e2b9c90dfad1&amp;data=02|01||c833c68e3a9e407d1e5108d608f6f319|0cdcb19881694b70ba9fda7e3ba700c2|1|0|636706254053530940&amp;sdata=mZ2A2He0TLjsr96wX3QhUisIL%2Beoa5LPGXuiSL233vI%3D&amp;reserved=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J3tE15w3lA&amp;feature=youtu.be"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na01.safelinks.protection.outlook.com/?url=https://www.powtoon.com/c/d9TH5yErPc2/1/m&amp;data=02|01||9156d2efaef94980b0c008d60922fd43|0cdcb19881694b70ba9fda7e3ba700c2|1|0|636706443402763565&amp;sdata=Z8I1scIXuq6LDXxA%2BIXFzN1HALeSSIkYTRQC5E8qEQM%3D&amp;reserved=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mrsmayj.weebly.com/" TargetMode="External"/><Relationship Id="rId3" Type="http://schemas.openxmlformats.org/officeDocument/2006/relationships/image" Target="../media/image3.jpeg"/><Relationship Id="rId7" Type="http://schemas.openxmlformats.org/officeDocument/2006/relationships/hyperlink" Target="mailto:MAYJ@fultonschools.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lamasterl@fultonschools.org" TargetMode="External"/><Relationship Id="rId5" Type="http://schemas.openxmlformats.org/officeDocument/2006/relationships/hyperlink" Target="http://www.npesbeasley.weebly.com/" TargetMode="External"/><Relationship Id="rId4" Type="http://schemas.openxmlformats.org/officeDocument/2006/relationships/hyperlink" Target="mailto:beasleyk1@fultonschool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mslamaster.weebly.com/"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lamasterl@fultonschool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NPfrontdesk@fultonschools.or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
          <p:cNvSpPr txBox="1">
            <a:spLocks/>
          </p:cNvSpPr>
          <p:nvPr/>
        </p:nvSpPr>
        <p:spPr>
          <a:xfrm>
            <a:off x="1066800" y="0"/>
            <a:ext cx="7315200" cy="5867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
            </a:r>
            <a:br>
              <a:rPr kumimoji="0" lang="en-US" sz="6000" b="1" i="0" u="none" strike="noStrike" kern="1200" cap="none" spc="0" normalizeH="0" baseline="0" noProof="0" dirty="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r>
              <a:rPr kumimoji="0" lang="en-US" sz="6600" b="1" i="0" u="none" strike="noStrike" kern="1200" cap="none" spc="0" normalizeH="0" baseline="0" noProof="0" dirty="0">
                <a:ln w="28575"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Welcome to 2</a:t>
            </a:r>
            <a:r>
              <a:rPr kumimoji="0" lang="en-US" sz="6600" b="1" i="0" u="none" strike="noStrike" kern="1200" cap="none" spc="0" normalizeH="0" baseline="30000" noProof="0" dirty="0">
                <a:ln w="28575"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nd</a:t>
            </a:r>
            <a:r>
              <a:rPr kumimoji="0" lang="en-US" sz="6600" b="1" i="0" u="none" strike="noStrike" kern="1200" cap="none" spc="0" normalizeH="0" baseline="0" noProof="0" dirty="0">
                <a:ln w="28575"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 Grade Curriculum</a:t>
            </a:r>
            <a:r>
              <a:rPr kumimoji="0" lang="en-US" sz="6600" b="1" i="0" u="none" strike="noStrike" kern="1200" cap="none" spc="0" normalizeH="0" noProof="0" dirty="0">
                <a:ln w="28575"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 Night</a:t>
            </a:r>
            <a:r>
              <a:rPr kumimoji="0" lang="en-US" sz="6600" b="1" i="0" u="none" strike="noStrike" kern="1200" cap="none" spc="0" normalizeH="0" baseline="0" noProof="0" dirty="0">
                <a:ln w="38100">
                  <a:solidFill>
                    <a:schemeClr val="accent5">
                      <a:lumMod val="60000"/>
                      <a:lumOff val="40000"/>
                    </a:schemeClr>
                  </a:solidFill>
                </a:ln>
                <a:solidFill>
                  <a:schemeClr val="tx1"/>
                </a:solidFill>
                <a:effectLst/>
                <a:uLnTx/>
                <a:uFillTx/>
                <a:latin typeface="Segoe UI Semilight" panose="020B0402040204020203" pitchFamily="34" charset="0"/>
                <a:ea typeface="CCLoveYall" pitchFamily="2" charset="0"/>
                <a:cs typeface="Segoe UI Semilight" panose="020B0402040204020203" pitchFamily="34" charset="0"/>
              </a:rPr>
              <a:t> </a:t>
            </a:r>
          </a:p>
        </p:txBody>
      </p:sp>
      <p:sp>
        <p:nvSpPr>
          <p:cNvPr id="4" name="Subtitle 2"/>
          <p:cNvSpPr txBox="1">
            <a:spLocks/>
          </p:cNvSpPr>
          <p:nvPr/>
        </p:nvSpPr>
        <p:spPr>
          <a:xfrm>
            <a:off x="1371600" y="4191000"/>
            <a:ext cx="6400800" cy="12954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a:ln>
                  <a:noFill/>
                </a:ln>
                <a:solidFill>
                  <a:schemeClr val="accent5">
                    <a:lumMod val="75000"/>
                  </a:schemeClr>
                </a:solidFill>
                <a:effectLst/>
                <a:uLnTx/>
                <a:uFillTx/>
                <a:latin typeface="Segoe UI Semilight" panose="020B0402040204020203" pitchFamily="34" charset="0"/>
                <a:cs typeface="Segoe UI Semilight" panose="020B0402040204020203" pitchFamily="34" charset="0"/>
              </a:rPr>
              <a:t>Ms. </a:t>
            </a:r>
            <a:r>
              <a:rPr lang="en-US" sz="3600" b="1" dirty="0" smtClean="0">
                <a:solidFill>
                  <a:schemeClr val="accent5">
                    <a:lumMod val="75000"/>
                  </a:schemeClr>
                </a:solidFill>
                <a:latin typeface="Segoe UI Semilight" panose="020B0402040204020203" pitchFamily="34" charset="0"/>
                <a:cs typeface="Segoe UI Semilight" panose="020B0402040204020203" pitchFamily="34" charset="0"/>
              </a:rPr>
              <a:t>Lamaster</a:t>
            </a:r>
            <a:endParaRPr lang="en-US" sz="3600" b="1" dirty="0">
              <a:solidFill>
                <a:schemeClr val="accent5">
                  <a:lumMod val="75000"/>
                </a:schemeClr>
              </a:solidFill>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26469" y="0"/>
            <a:ext cx="9144000" cy="6858000"/>
          </a:xfrm>
          <a:prstGeom prst="rect">
            <a:avLst/>
          </a:prstGeom>
          <a:noFill/>
          <a:ln>
            <a:noFill/>
          </a:ln>
        </p:spPr>
      </p:pic>
      <p:sp>
        <p:nvSpPr>
          <p:cNvPr id="3" name="Title 11"/>
          <p:cNvSpPr txBox="1">
            <a:spLocks/>
          </p:cNvSpPr>
          <p:nvPr/>
        </p:nvSpPr>
        <p:spPr>
          <a:xfrm>
            <a:off x="685800" y="7620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500" i="0" u="none" strike="noStrike" kern="1200" cap="none" spc="0" normalizeH="0" baseline="0" noProof="0" dirty="0" smtClean="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20 Questions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5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endParaRPr>
          </a:p>
        </p:txBody>
      </p:sp>
      <p:sp>
        <p:nvSpPr>
          <p:cNvPr id="4" name="Rectangle 3"/>
          <p:cNvSpPr txBox="1">
            <a:spLocks noChangeArrowheads="1"/>
          </p:cNvSpPr>
          <p:nvPr/>
        </p:nvSpPr>
        <p:spPr>
          <a:xfrm>
            <a:off x="685800" y="1295400"/>
            <a:ext cx="7315200" cy="472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kumimoji="0" lang="en-US" sz="2000" b="0" i="0" u="sng"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38258"/>
            <a:ext cx="30670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9200" y="2133600"/>
            <a:ext cx="2007669" cy="1077218"/>
          </a:xfrm>
          <a:prstGeom prst="rect">
            <a:avLst/>
          </a:prstGeom>
        </p:spPr>
        <p:txBody>
          <a:bodyPr wrap="square">
            <a:spAutoFit/>
          </a:bodyPr>
          <a:lstStyle/>
          <a:p>
            <a:endParaRPr lang="en-US" altLang="en-US" sz="3200" b="1" dirty="0" smtClean="0"/>
          </a:p>
          <a:p>
            <a:r>
              <a:rPr lang="en-US" altLang="en-US" sz="3200" b="1" dirty="0" smtClean="0"/>
              <a:t>Let’s </a:t>
            </a:r>
            <a:r>
              <a:rPr lang="en-US" altLang="en-US" sz="3200" b="1" dirty="0"/>
              <a:t>play!   </a:t>
            </a:r>
          </a:p>
        </p:txBody>
      </p:sp>
    </p:spTree>
    <p:extLst>
      <p:ext uri="{BB962C8B-B14F-4D97-AF65-F5344CB8AC3E}">
        <p14:creationId xmlns:p14="http://schemas.microsoft.com/office/powerpoint/2010/main" val="3317746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Visitors &amp;</a:t>
            </a:r>
            <a:r>
              <a:rPr kumimoji="0" lang="en-US" sz="5400" i="0" u="none" strike="noStrike" kern="1200" cap="none" spc="0" normalizeH="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 Volunteers</a:t>
            </a:r>
            <a:endParaRPr kumimoji="0" lang="en-US" sz="38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5" name="TextBox 4"/>
          <p:cNvSpPr txBox="1"/>
          <p:nvPr/>
        </p:nvSpPr>
        <p:spPr>
          <a:xfrm>
            <a:off x="914400" y="1752600"/>
            <a:ext cx="723900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We </a:t>
            </a:r>
            <a:r>
              <a:rPr lang="en-US" sz="2000" b="1" dirty="0">
                <a:latin typeface="Segoe UI Semilight" panose="020B0402040204020203" pitchFamily="34" charset="0"/>
                <a:cs typeface="Segoe UI Semilight" panose="020B0402040204020203" pitchFamily="34" charset="0"/>
              </a:rPr>
              <a:t>LOVE</a:t>
            </a:r>
            <a:r>
              <a:rPr lang="en-US" sz="2000" dirty="0">
                <a:latin typeface="Segoe UI Semilight" panose="020B0402040204020203" pitchFamily="34" charset="0"/>
                <a:cs typeface="Segoe UI Semilight" panose="020B0402040204020203" pitchFamily="34" charset="0"/>
              </a:rPr>
              <a:t> our volunteers, please remember you need to complete the training </a:t>
            </a:r>
            <a:r>
              <a:rPr lang="en-US" sz="2000" u="sng" dirty="0">
                <a:latin typeface="Segoe UI Semilight" panose="020B0402040204020203" pitchFamily="34" charset="0"/>
                <a:cs typeface="Segoe UI Semilight" panose="020B0402040204020203" pitchFamily="34" charset="0"/>
              </a:rPr>
              <a:t>48 hours BEFORE you volunteer </a:t>
            </a:r>
            <a:r>
              <a:rPr lang="en-US" sz="2000" dirty="0">
                <a:latin typeface="Segoe UI Semilight" panose="020B0402040204020203" pitchFamily="34" charset="0"/>
                <a:cs typeface="Segoe UI Semilight" panose="020B0402040204020203" pitchFamily="34" charset="0"/>
              </a:rPr>
              <a:t>at our school. Before you volunteer at New Prospect Elementary School, please see the new information below this gives you step by step instructions on how to fill out your new volunteer forms. After you fill out the form, it takes 48 hours to process. </a:t>
            </a:r>
            <a:r>
              <a:rPr lang="en-US" sz="2000" u="sng" dirty="0">
                <a:latin typeface="Segoe UI Semilight" panose="020B0402040204020203" pitchFamily="34" charset="0"/>
                <a:cs typeface="Segoe UI Semilight" panose="020B0402040204020203" pitchFamily="34" charset="0"/>
              </a:rPr>
              <a:t>This is a once-a-year process</a:t>
            </a:r>
            <a:r>
              <a:rPr lang="en-US" sz="2000" dirty="0">
                <a:latin typeface="Segoe UI Semilight" panose="020B0402040204020203" pitchFamily="34" charset="0"/>
                <a:cs typeface="Segoe UI Semilight" panose="020B0402040204020203" pitchFamily="34" charset="0"/>
              </a:rPr>
              <a:t>. All volunteers must complete this to be allowed into the classrooms, science labs, Watchdog programs, etc. </a:t>
            </a:r>
          </a:p>
          <a:p>
            <a:pPr marL="34290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new automated process has been placed on the districts webpage </a:t>
            </a:r>
            <a:r>
              <a:rPr lang="en-US" sz="2000" dirty="0">
                <a:latin typeface="Segoe UI Semilight" panose="020B0402040204020203" pitchFamily="34" charset="0"/>
                <a:cs typeface="Segoe UI Semilight" panose="020B0402040204020203" pitchFamily="34" charset="0"/>
                <a:hlinkClick r:id="rId3"/>
              </a:rPr>
              <a:t>www.fultonschools.org</a:t>
            </a:r>
            <a:r>
              <a:rPr lang="en-US" sz="2000" dirty="0">
                <a:latin typeface="Segoe UI Semilight" panose="020B0402040204020203" pitchFamily="34" charset="0"/>
                <a:cs typeface="Segoe UI Semilight" panose="020B0402040204020203" pitchFamily="34" charset="0"/>
              </a:rPr>
              <a:t>. Volunteers may now register by clicking on "Community" and "Partners  </a:t>
            </a:r>
          </a:p>
          <a:p>
            <a:r>
              <a:rPr lang="en-US" sz="2000" dirty="0">
                <a:latin typeface="Segoe UI Semilight" panose="020B0402040204020203" pitchFamily="34" charset="0"/>
                <a:cs typeface="Segoe UI Semilight" panose="020B0402040204020203" pitchFamily="34" charset="0"/>
              </a:rPr>
              <a:t>     and Volunteers". </a:t>
            </a:r>
          </a:p>
        </p:txBody>
      </p:sp>
    </p:spTree>
    <p:extLst>
      <p:ext uri="{BB962C8B-B14F-4D97-AF65-F5344CB8AC3E}">
        <p14:creationId xmlns:p14="http://schemas.microsoft.com/office/powerpoint/2010/main" val="343204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7620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Homework</a:t>
            </a:r>
          </a:p>
        </p:txBody>
      </p:sp>
      <p:sp>
        <p:nvSpPr>
          <p:cNvPr id="4" name="Rectangle 3"/>
          <p:cNvSpPr txBox="1">
            <a:spLocks noChangeArrowheads="1"/>
          </p:cNvSpPr>
          <p:nvPr/>
        </p:nvSpPr>
        <p:spPr>
          <a:xfrm>
            <a:off x="1066800" y="1981200"/>
            <a:ext cx="7162800" cy="3657600"/>
          </a:xfrm>
          <a:prstGeom prst="rect">
            <a:avLst/>
          </a:prstGeom>
        </p:spPr>
        <p:txBody>
          <a:bodyPr vert="horz" lIns="91440" tIns="45720" rIns="91440" bIns="45720" rtlCol="0">
            <a:normAutofit lnSpcReduction="10000"/>
          </a:bodyPr>
          <a:lstStyle/>
          <a:p>
            <a:pPr marL="342900" indent="-342900">
              <a:buFont typeface="Courier New" panose="02070309020205020404" pitchFamily="49" charset="0"/>
              <a:buChar char="o"/>
            </a:pPr>
            <a:r>
              <a:rPr lang="en-US" sz="2400" b="1" dirty="0">
                <a:latin typeface="Segoe UI Semilight" panose="020B0402040204020203" pitchFamily="34" charset="0"/>
                <a:cs typeface="Segoe UI Semilight" panose="020B0402040204020203" pitchFamily="34" charset="0"/>
              </a:rPr>
              <a:t>Homework will be given Monday –</a:t>
            </a:r>
            <a:r>
              <a:rPr lang="en-US" sz="2400" b="1" dirty="0" smtClean="0">
                <a:latin typeface="Segoe UI Semilight" panose="020B0402040204020203" pitchFamily="34" charset="0"/>
                <a:cs typeface="Segoe UI Semilight" panose="020B0402040204020203" pitchFamily="34" charset="0"/>
              </a:rPr>
              <a:t>Thursday</a:t>
            </a:r>
          </a:p>
          <a:p>
            <a:pPr marL="342900" indent="-342900">
              <a:buFont typeface="Courier New" panose="02070309020205020404" pitchFamily="49" charset="0"/>
              <a:buChar char="o"/>
            </a:pPr>
            <a:endParaRPr lang="en-US" sz="2400" b="1" dirty="0">
              <a:latin typeface="Segoe UI Semilight" panose="020B0402040204020203" pitchFamily="34" charset="0"/>
              <a:cs typeface="Segoe UI Semilight" panose="020B0402040204020203" pitchFamily="34" charset="0"/>
            </a:endParaRPr>
          </a:p>
          <a:p>
            <a:pPr marL="742950" lvl="1" indent="-285750">
              <a:buFont typeface="Arial" panose="020B0604020202020204" pitchFamily="34" charset="0"/>
              <a:buChar char="•"/>
            </a:pPr>
            <a:r>
              <a:rPr lang="en-US" b="1" dirty="0">
                <a:latin typeface="Segoe UI Semilight" panose="020B0402040204020203" pitchFamily="34" charset="0"/>
                <a:cs typeface="Segoe UI Semilight" panose="020B0402040204020203" pitchFamily="34" charset="0"/>
              </a:rPr>
              <a:t>Monday and Wednesday- </a:t>
            </a:r>
            <a:r>
              <a:rPr lang="en-US" b="1" dirty="0" smtClean="0">
                <a:latin typeface="Segoe UI Semilight" panose="020B0402040204020203" pitchFamily="34" charset="0"/>
                <a:cs typeface="Segoe UI Semilight" panose="020B0402040204020203" pitchFamily="34" charset="0"/>
              </a:rPr>
              <a:t>ELA, Social Studies &amp; Science</a:t>
            </a:r>
          </a:p>
          <a:p>
            <a:pPr marL="742950" lvl="1" indent="-285750">
              <a:buFont typeface="Arial" panose="020B0604020202020204" pitchFamily="34" charset="0"/>
              <a:buChar char="•"/>
            </a:pPr>
            <a:endParaRPr lang="en-US" b="1" dirty="0">
              <a:latin typeface="Segoe UI Semilight" panose="020B0402040204020203" pitchFamily="34" charset="0"/>
              <a:cs typeface="Segoe UI Semilight" panose="020B0402040204020203" pitchFamily="34" charset="0"/>
            </a:endParaRPr>
          </a:p>
          <a:p>
            <a:pPr marL="742950" lvl="1" indent="-285750">
              <a:buFont typeface="Arial" panose="020B0604020202020204" pitchFamily="34" charset="0"/>
              <a:buChar char="•"/>
            </a:pPr>
            <a:r>
              <a:rPr lang="en-US" b="1" dirty="0">
                <a:latin typeface="Segoe UI Semilight" panose="020B0402040204020203" pitchFamily="34" charset="0"/>
                <a:cs typeface="Segoe UI Semilight" panose="020B0402040204020203" pitchFamily="34" charset="0"/>
              </a:rPr>
              <a:t>Tuesday and Thursday- </a:t>
            </a:r>
            <a:r>
              <a:rPr lang="en-US" b="1" dirty="0" smtClean="0">
                <a:latin typeface="Segoe UI Semilight" panose="020B0402040204020203" pitchFamily="34" charset="0"/>
                <a:cs typeface="Segoe UI Semilight" panose="020B0402040204020203" pitchFamily="34" charset="0"/>
              </a:rPr>
              <a:t>Math </a:t>
            </a:r>
          </a:p>
          <a:p>
            <a:pPr marL="742950" lvl="1" indent="-285750">
              <a:buFont typeface="Arial" panose="020B0604020202020204" pitchFamily="34" charset="0"/>
              <a:buChar char="•"/>
            </a:pPr>
            <a:endParaRPr lang="en-US" b="1" dirty="0" smtClean="0">
              <a:latin typeface="Segoe UI Semilight" panose="020B0402040204020203" pitchFamily="34" charset="0"/>
              <a:cs typeface="Segoe UI Semilight" panose="020B0402040204020203" pitchFamily="34" charset="0"/>
            </a:endParaRPr>
          </a:p>
          <a:p>
            <a:pPr marL="742950" lvl="1" indent="-285750">
              <a:buFont typeface="Arial" panose="020B0604020202020204" pitchFamily="34" charset="0"/>
              <a:buChar char="•"/>
            </a:pPr>
            <a:r>
              <a:rPr lang="en-US" b="1" dirty="0" smtClean="0">
                <a:latin typeface="Segoe UI Semilight" panose="020B0402040204020203" pitchFamily="34" charset="0"/>
                <a:cs typeface="Segoe UI Semilight" panose="020B0402040204020203" pitchFamily="34" charset="0"/>
              </a:rPr>
              <a:t>Students </a:t>
            </a:r>
            <a:r>
              <a:rPr lang="en-US" b="1" dirty="0">
                <a:latin typeface="Segoe UI Semilight" panose="020B0402040204020203" pitchFamily="34" charset="0"/>
                <a:cs typeface="Segoe UI Semilight" panose="020B0402040204020203" pitchFamily="34" charset="0"/>
              </a:rPr>
              <a:t>are expected to read for </a:t>
            </a:r>
            <a:r>
              <a:rPr lang="en-US" b="1" dirty="0" smtClean="0">
                <a:latin typeface="Segoe UI Semilight" panose="020B0402040204020203" pitchFamily="34" charset="0"/>
                <a:cs typeface="Segoe UI Semilight" panose="020B0402040204020203" pitchFamily="34" charset="0"/>
              </a:rPr>
              <a:t>at least 10 </a:t>
            </a:r>
            <a:r>
              <a:rPr lang="en-US" b="1" dirty="0">
                <a:latin typeface="Segoe UI Semilight" panose="020B0402040204020203" pitchFamily="34" charset="0"/>
                <a:cs typeface="Segoe UI Semilight" panose="020B0402040204020203" pitchFamily="34" charset="0"/>
              </a:rPr>
              <a:t>minutes per night. </a:t>
            </a:r>
            <a:r>
              <a:rPr lang="en-US" b="1" u="sng" dirty="0">
                <a:latin typeface="Segoe UI Semilight" panose="020B0402040204020203" pitchFamily="34" charset="0"/>
                <a:cs typeface="Segoe UI Semilight" panose="020B0402040204020203" pitchFamily="34" charset="0"/>
              </a:rPr>
              <a:t>Please sign your child’s agenda</a:t>
            </a:r>
            <a:r>
              <a:rPr lang="en-US" b="1" dirty="0">
                <a:latin typeface="Segoe UI Semilight" panose="020B0402040204020203" pitchFamily="34" charset="0"/>
                <a:cs typeface="Segoe UI Semilight" panose="020B0402040204020203" pitchFamily="34" charset="0"/>
              </a:rPr>
              <a:t> next to each date to confirm that they have read that night. </a:t>
            </a:r>
          </a:p>
          <a:p>
            <a:pPr lvl="1"/>
            <a:endParaRPr lang="en-US" b="1" dirty="0">
              <a:latin typeface="Segoe UI Semilight" panose="020B0402040204020203" pitchFamily="34" charset="0"/>
              <a:cs typeface="Segoe UI Semilight" panose="020B0402040204020203" pitchFamily="34" charset="0"/>
            </a:endParaRPr>
          </a:p>
          <a:p>
            <a:pPr marR="0" lvl="0"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noProof="0" dirty="0">
              <a:ln>
                <a:noFill/>
              </a:ln>
              <a:effectLst/>
              <a:uLnTx/>
              <a:uFillTx/>
              <a:latin typeface="Segoe UI Semilight" panose="020B0402040204020203" pitchFamily="34" charset="0"/>
              <a:cs typeface="Segoe UI Semilight" panose="020B0402040204020203" pitchFamily="34" charset="0"/>
            </a:endParaRPr>
          </a:p>
          <a:p>
            <a:pPr marR="0" lvl="0" defTabSz="914400" rtl="0" eaLnBrk="1" fontAlgn="auto" latinLnBrk="0" hangingPunct="1">
              <a:lnSpc>
                <a:spcPct val="100000"/>
              </a:lnSpc>
              <a:spcBef>
                <a:spcPct val="20000"/>
              </a:spcBef>
              <a:spcAft>
                <a:spcPts val="0"/>
              </a:spcAft>
              <a:buClrTx/>
              <a:buSzTx/>
              <a:tabLst/>
              <a:defRPr/>
            </a:pPr>
            <a:r>
              <a:rPr lang="en-US" sz="2000" baseline="0" dirty="0">
                <a:latin typeface="Segoe UI Semilight" panose="020B0402040204020203" pitchFamily="34" charset="0"/>
                <a:cs typeface="Segoe UI Semilight" panose="020B0402040204020203" pitchFamily="34" charset="0"/>
              </a:rPr>
              <a:t> </a:t>
            </a:r>
            <a:endParaRPr kumimoji="0" lang="en-US" sz="2000" b="0" i="0" u="none"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extLst>
      <p:ext uri="{BB962C8B-B14F-4D97-AF65-F5344CB8AC3E}">
        <p14:creationId xmlns:p14="http://schemas.microsoft.com/office/powerpoint/2010/main" val="221176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Math By Units</a:t>
            </a:r>
          </a:p>
        </p:txBody>
      </p:sp>
      <p:sp>
        <p:nvSpPr>
          <p:cNvPr id="4" name="Rectangle 3"/>
          <p:cNvSpPr txBox="1">
            <a:spLocks noChangeArrowheads="1"/>
          </p:cNvSpPr>
          <p:nvPr/>
        </p:nvSpPr>
        <p:spPr>
          <a:xfrm>
            <a:off x="1600200" y="1676400"/>
            <a:ext cx="6629400" cy="3657600"/>
          </a:xfrm>
          <a:prstGeom prst="rect">
            <a:avLst/>
          </a:prstGeom>
        </p:spPr>
        <p:txBody>
          <a:bodyPr vert="horz" lIns="91440" tIns="45720" rIns="91440" bIns="45720" rtlCol="0">
            <a:normAutofit/>
          </a:bodyPr>
          <a:lstStyle/>
          <a:p>
            <a:pPr fontAlgn="t"/>
            <a:r>
              <a:rPr lang="en-US" sz="2400" dirty="0">
                <a:highlight>
                  <a:srgbClr val="FFFF00"/>
                </a:highlight>
                <a:latin typeface="Segoe UI Semilight" panose="020B0402040204020203" pitchFamily="34" charset="0"/>
                <a:cs typeface="Segoe UI Semilight" panose="020B0402040204020203" pitchFamily="34" charset="0"/>
              </a:rPr>
              <a:t>Unit 1- Extending Base 10 Understanding</a:t>
            </a:r>
          </a:p>
          <a:p>
            <a:pPr fontAlgn="t"/>
            <a:r>
              <a:rPr lang="en-US" sz="2400" dirty="0">
                <a:latin typeface="Segoe UI Semilight" panose="020B0402040204020203" pitchFamily="34" charset="0"/>
                <a:cs typeface="Segoe UI Semilight" panose="020B0402040204020203" pitchFamily="34" charset="0"/>
              </a:rPr>
              <a:t>Unit 2- Becoming Fluent with Addition and 	 	 Subtraction</a:t>
            </a:r>
          </a:p>
          <a:p>
            <a:pPr fontAlgn="t"/>
            <a:r>
              <a:rPr lang="en-US" sz="2400" dirty="0">
                <a:latin typeface="Segoe UI Semilight" panose="020B0402040204020203" pitchFamily="34" charset="0"/>
                <a:cs typeface="Segoe UI Semilight" panose="020B0402040204020203" pitchFamily="34" charset="0"/>
              </a:rPr>
              <a:t>Unit 3- Understanding Measurement, Length and 	 Time</a:t>
            </a:r>
          </a:p>
          <a:p>
            <a:pPr fontAlgn="t"/>
            <a:r>
              <a:rPr lang="en-US" sz="2400" dirty="0">
                <a:latin typeface="Segoe UI Semilight" panose="020B0402040204020203" pitchFamily="34" charset="0"/>
                <a:cs typeface="Segoe UI Semilight" panose="020B0402040204020203" pitchFamily="34" charset="0"/>
              </a:rPr>
              <a:t>Unit 4- Applying Base 10 Understanding</a:t>
            </a:r>
          </a:p>
          <a:p>
            <a:pPr fontAlgn="t"/>
            <a:r>
              <a:rPr lang="en-US" sz="2400" dirty="0">
                <a:latin typeface="Segoe UI Semilight" panose="020B0402040204020203" pitchFamily="34" charset="0"/>
                <a:cs typeface="Segoe UI Semilight" panose="020B0402040204020203" pitchFamily="34" charset="0"/>
              </a:rPr>
              <a:t>Unit 5- Understanding Plane and Solid Figures</a:t>
            </a:r>
          </a:p>
          <a:p>
            <a:pPr fontAlgn="t"/>
            <a:r>
              <a:rPr lang="en-US" sz="2400" dirty="0">
                <a:latin typeface="Segoe UI Semilight" panose="020B0402040204020203" pitchFamily="34" charset="0"/>
                <a:cs typeface="Segoe UI Semilight" panose="020B0402040204020203" pitchFamily="34" charset="0"/>
              </a:rPr>
              <a:t>Unit 6- Developing Multiplication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Math Information</a:t>
            </a:r>
          </a:p>
        </p:txBody>
      </p:sp>
      <p:sp>
        <p:nvSpPr>
          <p:cNvPr id="4" name="Rectangle 3"/>
          <p:cNvSpPr txBox="1">
            <a:spLocks noChangeArrowheads="1"/>
          </p:cNvSpPr>
          <p:nvPr/>
        </p:nvSpPr>
        <p:spPr>
          <a:xfrm>
            <a:off x="1219200" y="1752600"/>
            <a:ext cx="7010400" cy="3886200"/>
          </a:xfrm>
          <a:prstGeom prst="rect">
            <a:avLst/>
          </a:prstGeom>
        </p:spPr>
        <p:txBody>
          <a:bodyPr vert="horz" lIns="91440" tIns="45720" rIns="91440" bIns="45720" rtlCol="0">
            <a:normAutofit fontScale="70000" lnSpcReduction="20000"/>
          </a:bodyPr>
          <a:lstStyle/>
          <a:p>
            <a:pPr marL="457200" indent="-457200">
              <a:lnSpc>
                <a:spcPct val="120000"/>
              </a:lnSpc>
              <a:spcAft>
                <a:spcPts val="600"/>
              </a:spcAft>
              <a:buFont typeface="Segoe UI Semilight" panose="020B0402040204020203" pitchFamily="34" charset="0"/>
              <a:buChar char="−"/>
            </a:pPr>
            <a:r>
              <a:rPr lang="en-US" sz="3200" dirty="0">
                <a:latin typeface="Segoe UI Semilight" panose="020B0402040204020203" pitchFamily="34" charset="0"/>
                <a:cs typeface="Segoe UI Semilight" panose="020B0402040204020203" pitchFamily="34" charset="0"/>
              </a:rPr>
              <a:t>Use addition and subtraction within 100 to solve one and two step word problems</a:t>
            </a:r>
          </a:p>
          <a:p>
            <a:pPr marL="457200" indent="-457200">
              <a:lnSpc>
                <a:spcPct val="120000"/>
              </a:lnSpc>
              <a:spcAft>
                <a:spcPts val="600"/>
              </a:spcAft>
              <a:buFont typeface="Segoe UI Semilight" panose="020B0402040204020203" pitchFamily="34" charset="0"/>
              <a:buChar char="−"/>
            </a:pPr>
            <a:r>
              <a:rPr lang="en-US" sz="3200" dirty="0">
                <a:latin typeface="Segoe UI Semilight" panose="020B0402040204020203" pitchFamily="34" charset="0"/>
                <a:cs typeface="Segoe UI Semilight" panose="020B0402040204020203" pitchFamily="34" charset="0"/>
              </a:rPr>
              <a:t>Fluently add and subtract within 20</a:t>
            </a:r>
          </a:p>
          <a:p>
            <a:pPr marL="457200" indent="-457200">
              <a:lnSpc>
                <a:spcPct val="120000"/>
              </a:lnSpc>
              <a:spcAft>
                <a:spcPts val="600"/>
              </a:spcAft>
              <a:buFont typeface="Segoe UI Semilight" panose="020B0402040204020203" pitchFamily="34" charset="0"/>
              <a:buChar char="−"/>
            </a:pPr>
            <a:r>
              <a:rPr lang="en-US" sz="3200" dirty="0">
                <a:latin typeface="Segoe UI Semilight" panose="020B0402040204020203" pitchFamily="34" charset="0"/>
                <a:cs typeface="Segoe UI Semilight" panose="020B0402040204020203" pitchFamily="34" charset="0"/>
              </a:rPr>
              <a:t>Add and subtract double and triple digit numbers</a:t>
            </a:r>
          </a:p>
          <a:p>
            <a:pPr marL="457200" indent="-457200">
              <a:lnSpc>
                <a:spcPct val="120000"/>
              </a:lnSpc>
              <a:spcAft>
                <a:spcPts val="600"/>
              </a:spcAft>
              <a:buFont typeface="Segoe UI Semilight" panose="020B0402040204020203" pitchFamily="34" charset="0"/>
              <a:buChar char="−"/>
            </a:pPr>
            <a:r>
              <a:rPr lang="en-US" sz="3200" dirty="0">
                <a:latin typeface="Segoe UI Semilight" panose="020B0402040204020203" pitchFamily="34" charset="0"/>
                <a:cs typeface="Segoe UI Semilight" panose="020B0402040204020203" pitchFamily="34" charset="0"/>
              </a:rPr>
              <a:t>Place value</a:t>
            </a:r>
          </a:p>
          <a:p>
            <a:pPr marL="457200" indent="-457200">
              <a:lnSpc>
                <a:spcPct val="120000"/>
              </a:lnSpc>
              <a:spcAft>
                <a:spcPts val="600"/>
              </a:spcAft>
              <a:buFont typeface="Segoe UI Semilight" panose="020B0402040204020203" pitchFamily="34" charset="0"/>
              <a:buChar char="−"/>
            </a:pPr>
            <a:r>
              <a:rPr lang="en-US" sz="3200" dirty="0">
                <a:latin typeface="Segoe UI Semilight" panose="020B0402040204020203" pitchFamily="34" charset="0"/>
                <a:cs typeface="Segoe UI Semilight" panose="020B0402040204020203" pitchFamily="34" charset="0"/>
              </a:rPr>
              <a:t>Count within 1,000; skip count by 5s, 10s, and 100s</a:t>
            </a:r>
          </a:p>
          <a:p>
            <a:pPr marL="457200" indent="-457200">
              <a:lnSpc>
                <a:spcPct val="120000"/>
              </a:lnSpc>
              <a:spcAft>
                <a:spcPts val="600"/>
              </a:spcAft>
              <a:buFont typeface="Segoe UI Semilight" panose="020B0402040204020203" pitchFamily="34" charset="0"/>
              <a:buChar char="−"/>
            </a:pPr>
            <a:r>
              <a:rPr lang="en-US" sz="3200" dirty="0">
                <a:latin typeface="Segoe UI Semilight" panose="020B0402040204020203" pitchFamily="34" charset="0"/>
                <a:cs typeface="Segoe UI Semilight" panose="020B0402040204020203" pitchFamily="34" charset="0"/>
              </a:rPr>
              <a:t>Read and write numbers to 1,000 using base 10 numerals, number names, and expanded form</a:t>
            </a:r>
          </a:p>
          <a:p>
            <a:pPr marL="457200" indent="-457200">
              <a:lnSpc>
                <a:spcPct val="120000"/>
              </a:lnSpc>
              <a:spcAft>
                <a:spcPts val="600"/>
              </a:spcAft>
              <a:buFont typeface="Segoe UI Semilight" panose="020B0402040204020203" pitchFamily="34" charset="0"/>
              <a:buChar char="−"/>
            </a:pPr>
            <a:r>
              <a:rPr lang="en-US" sz="3200" dirty="0">
                <a:latin typeface="Segoe UI Semilight" panose="020B0402040204020203" pitchFamily="34" charset="0"/>
                <a:cs typeface="Segoe UI Semilight" panose="020B0402040204020203" pitchFamily="34" charset="0"/>
              </a:rPr>
              <a:t>Time, money, shapes, fractions, &amp; graphing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914400"/>
            <a:ext cx="7772400" cy="1295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a:ln w="17780" cmpd="sng">
                  <a:solidFill>
                    <a:schemeClr val="accent5">
                      <a:lumMod val="60000"/>
                      <a:lumOff val="40000"/>
                    </a:schemeClr>
                  </a:solidFill>
                  <a:prstDash val="solid"/>
                  <a:miter lim="800000"/>
                </a:ln>
                <a:effectLst>
                  <a:outerShdw blurRad="50800" algn="tl" rotWithShape="0">
                    <a:srgbClr val="000000"/>
                  </a:outerShdw>
                </a:effectLst>
                <a:latin typeface="Love Ya Like A Sister Solid" pitchFamily="2" charset="0"/>
                <a:ea typeface="+mj-ea"/>
                <a:cs typeface="+mj-cs"/>
              </a:rPr>
              <a:t>Social Studies</a:t>
            </a:r>
            <a:endParaRPr kumimoji="0" lang="en-US" sz="38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5" name="TextBox 4"/>
          <p:cNvSpPr txBox="1"/>
          <p:nvPr/>
        </p:nvSpPr>
        <p:spPr>
          <a:xfrm>
            <a:off x="990600" y="1676400"/>
            <a:ext cx="7467600" cy="4154984"/>
          </a:xfrm>
          <a:prstGeom prst="rect">
            <a:avLst/>
          </a:prstGeom>
          <a:noFill/>
        </p:spPr>
        <p:txBody>
          <a:bodyPr wrap="square" rtlCol="0">
            <a:spAutoFit/>
          </a:bodyPr>
          <a:lstStyle/>
          <a:p>
            <a:pPr marL="285750" indent="-285750">
              <a:buFont typeface="Segoe UI Semilight" panose="020B0402040204020203" pitchFamily="34" charset="0"/>
              <a:buChar char="−"/>
            </a:pPr>
            <a:r>
              <a:rPr lang="en-US" sz="2000" b="1" i="1" dirty="0">
                <a:latin typeface="Segoe UI Semilight" panose="020B0402040204020203" pitchFamily="34" charset="0"/>
                <a:cs typeface="Segoe UI Semilight" panose="020B0402040204020203" pitchFamily="34" charset="0"/>
              </a:rPr>
              <a:t>Before There was a Georgia</a:t>
            </a:r>
            <a:r>
              <a:rPr lang="en-US" sz="2000" b="1" dirty="0">
                <a:latin typeface="Segoe UI Semilight" panose="020B0402040204020203" pitchFamily="34" charset="0"/>
                <a:cs typeface="Segoe UI Semilight" panose="020B0402040204020203" pitchFamily="34" charset="0"/>
              </a:rPr>
              <a:t>:</a:t>
            </a:r>
          </a:p>
          <a:p>
            <a:pPr lvl="1"/>
            <a:r>
              <a:rPr lang="en-US" sz="1600" b="1" dirty="0">
                <a:latin typeface="Segoe UI Semilight" panose="020B0402040204020203" pitchFamily="34" charset="0"/>
                <a:cs typeface="Segoe UI Semilight" panose="020B0402040204020203" pitchFamily="34" charset="0"/>
              </a:rPr>
              <a:t>Topographical features of Georgia</a:t>
            </a:r>
          </a:p>
          <a:p>
            <a:pPr marL="285750" indent="-285750">
              <a:buFont typeface="Segoe UI Semilight" panose="020B0402040204020203" pitchFamily="34" charset="0"/>
              <a:buChar char="−"/>
            </a:pPr>
            <a:r>
              <a:rPr lang="en-US" sz="2000" b="1" i="1" dirty="0">
                <a:latin typeface="Segoe UI Semilight" panose="020B0402040204020203" pitchFamily="34" charset="0"/>
                <a:cs typeface="Segoe UI Semilight" panose="020B0402040204020203" pitchFamily="34" charset="0"/>
              </a:rPr>
              <a:t>Georgia’s Beginnings</a:t>
            </a:r>
            <a:r>
              <a:rPr lang="en-US" sz="2000" b="1" dirty="0">
                <a:latin typeface="Segoe UI Semilight" panose="020B0402040204020203" pitchFamily="34" charset="0"/>
                <a:cs typeface="Segoe UI Semilight" panose="020B0402040204020203" pitchFamily="34" charset="0"/>
              </a:rPr>
              <a:t>:</a:t>
            </a:r>
          </a:p>
          <a:p>
            <a:pPr lvl="1"/>
            <a:r>
              <a:rPr lang="en-US" sz="1600" b="1" dirty="0">
                <a:latin typeface="Segoe UI Semilight" panose="020B0402040204020203" pitchFamily="34" charset="0"/>
                <a:cs typeface="Segoe UI Semilight" panose="020B0402040204020203" pitchFamily="34" charset="0"/>
              </a:rPr>
              <a:t>The founding of Georgia by the British at Savannah and their interactions with the Creek natives.</a:t>
            </a:r>
          </a:p>
          <a:p>
            <a:pPr marL="285750" indent="-285750">
              <a:buFont typeface="Segoe UI Semilight" panose="020B0402040204020203" pitchFamily="34" charset="0"/>
              <a:buChar char="−"/>
            </a:pPr>
            <a:r>
              <a:rPr lang="en-US" sz="2000" b="1" i="1" dirty="0">
                <a:latin typeface="Segoe UI Semilight" panose="020B0402040204020203" pitchFamily="34" charset="0"/>
                <a:cs typeface="Segoe UI Semilight" panose="020B0402040204020203" pitchFamily="34" charset="0"/>
              </a:rPr>
              <a:t>Native Georgians:</a:t>
            </a:r>
          </a:p>
          <a:p>
            <a:pPr lvl="1"/>
            <a:r>
              <a:rPr lang="en-US" sz="1600" b="1" dirty="0">
                <a:latin typeface="Segoe UI Semilight" panose="020B0402040204020203" pitchFamily="34" charset="0"/>
                <a:cs typeface="Segoe UI Semilight" panose="020B0402040204020203" pitchFamily="34" charset="0"/>
              </a:rPr>
              <a:t>Cherokee culture and their interaction with European settlers</a:t>
            </a:r>
          </a:p>
          <a:p>
            <a:pPr marL="285750" indent="-285750">
              <a:buFont typeface="Segoe UI Semilight" panose="020B0402040204020203" pitchFamily="34" charset="0"/>
              <a:buChar char="−"/>
            </a:pPr>
            <a:r>
              <a:rPr lang="en-US" sz="2000" b="1" i="1" dirty="0">
                <a:latin typeface="Segoe UI Semilight" panose="020B0402040204020203" pitchFamily="34" charset="0"/>
                <a:cs typeface="Segoe UI Semilight" panose="020B0402040204020203" pitchFamily="34" charset="0"/>
              </a:rPr>
              <a:t>Civil Rights:</a:t>
            </a:r>
          </a:p>
          <a:p>
            <a:pPr lvl="1"/>
            <a:r>
              <a:rPr lang="en-US" sz="1600" b="1" dirty="0">
                <a:latin typeface="Segoe UI Semilight" panose="020B0402040204020203" pitchFamily="34" charset="0"/>
                <a:cs typeface="Segoe UI Semilight" panose="020B0402040204020203" pitchFamily="34" charset="0"/>
              </a:rPr>
              <a:t>Contributions of Jackie Robinson and Martin Luther King, Jr. as leaders in the Civil Rights movement</a:t>
            </a:r>
          </a:p>
          <a:p>
            <a:pPr marL="285750" indent="-285750">
              <a:buFont typeface="Segoe UI Semilight" panose="020B0402040204020203" pitchFamily="34" charset="0"/>
              <a:buChar char="−"/>
            </a:pPr>
            <a:r>
              <a:rPr lang="en-US" sz="2000" b="1" i="1" dirty="0">
                <a:latin typeface="Segoe UI Semilight" panose="020B0402040204020203" pitchFamily="34" charset="0"/>
                <a:cs typeface="Segoe UI Semilight" panose="020B0402040204020203" pitchFamily="34" charset="0"/>
              </a:rPr>
              <a:t>Human Rights:</a:t>
            </a:r>
          </a:p>
          <a:p>
            <a:pPr lvl="1"/>
            <a:r>
              <a:rPr lang="en-US" sz="1600" b="1" dirty="0">
                <a:latin typeface="Segoe UI Semilight" panose="020B0402040204020203" pitchFamily="34" charset="0"/>
                <a:cs typeface="Segoe UI Semilight" panose="020B0402040204020203" pitchFamily="34" charset="0"/>
              </a:rPr>
              <a:t>Contributions of Jimmy Carter as a human rights advocate</a:t>
            </a:r>
          </a:p>
          <a:p>
            <a:pPr marL="285750" indent="-285750">
              <a:buFont typeface="Segoe UI Semilight" panose="020B0402040204020203" pitchFamily="34" charset="0"/>
              <a:buChar char="−"/>
            </a:pPr>
            <a:r>
              <a:rPr lang="en-US" sz="2000" b="1" i="1" dirty="0">
                <a:latin typeface="Segoe UI Semilight" panose="020B0402040204020203" pitchFamily="34" charset="0"/>
                <a:cs typeface="Segoe UI Semilight" panose="020B0402040204020203" pitchFamily="34" charset="0"/>
              </a:rPr>
              <a:t>Personal Finance:</a:t>
            </a:r>
          </a:p>
          <a:p>
            <a:pPr lvl="1"/>
            <a:r>
              <a:rPr lang="en-US" sz="1600" b="1" dirty="0">
                <a:latin typeface="Segoe UI Semilight" panose="020B0402040204020203" pitchFamily="34" charset="0"/>
                <a:cs typeface="Segoe UI Semilight" panose="020B0402040204020203" pitchFamily="34" charset="0"/>
              </a:rPr>
              <a:t>The self-discipline required to make informed and reasoned </a:t>
            </a:r>
          </a:p>
          <a:p>
            <a:pPr lvl="1"/>
            <a:r>
              <a:rPr lang="en-US" sz="1600" b="1" dirty="0">
                <a:latin typeface="Segoe UI Semilight" panose="020B0402040204020203" pitchFamily="34" charset="0"/>
                <a:cs typeface="Segoe UI Semilight" panose="020B0402040204020203" pitchFamily="34" charset="0"/>
              </a:rPr>
              <a:t>decisions concerning wise spending and saving choices.</a:t>
            </a:r>
          </a:p>
        </p:txBody>
      </p:sp>
    </p:spTree>
    <p:extLst>
      <p:ext uri="{BB962C8B-B14F-4D97-AF65-F5344CB8AC3E}">
        <p14:creationId xmlns:p14="http://schemas.microsoft.com/office/powerpoint/2010/main" val="2676071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76200" y="0"/>
            <a:ext cx="9144000" cy="6858000"/>
          </a:xfrm>
          <a:prstGeom prst="rect">
            <a:avLst/>
          </a:prstGeom>
          <a:noFill/>
          <a:ln>
            <a:noFill/>
          </a:ln>
        </p:spPr>
      </p:pic>
      <p:sp>
        <p:nvSpPr>
          <p:cNvPr id="3" name="Title 11"/>
          <p:cNvSpPr txBox="1">
            <a:spLocks/>
          </p:cNvSpPr>
          <p:nvPr/>
        </p:nvSpPr>
        <p:spPr>
          <a:xfrm>
            <a:off x="685800" y="762000"/>
            <a:ext cx="7772400" cy="1981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500" i="0" u="none" strike="noStrike" kern="1200" cap="none" spc="0" normalizeH="0" baseline="0" noProof="0" dirty="0" smtClean="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Are </a:t>
            </a:r>
            <a:r>
              <a:rPr lang="en-US" sz="5500" dirty="0" smtClean="0">
                <a:ln w="17780" cmpd="sng">
                  <a:solidFill>
                    <a:schemeClr val="accent5">
                      <a:lumMod val="60000"/>
                      <a:lumOff val="40000"/>
                    </a:schemeClr>
                  </a:solidFill>
                  <a:prstDash val="solid"/>
                  <a:miter lim="800000"/>
                </a:ln>
                <a:effectLst>
                  <a:outerShdw blurRad="50800" algn="tl" rotWithShape="0">
                    <a:srgbClr val="000000"/>
                  </a:outerShdw>
                </a:effectLst>
                <a:latin typeface="Segoe UI Semilight" panose="020B0402040204020203" pitchFamily="34" charset="0"/>
                <a:ea typeface="+mj-ea"/>
                <a:cs typeface="Segoe UI Semilight" panose="020B0402040204020203" pitchFamily="34" charset="0"/>
              </a:rPr>
              <a:t>You Smarter Than a 2</a:t>
            </a:r>
            <a:r>
              <a:rPr lang="en-US" sz="5500" baseline="30000" dirty="0" smtClean="0">
                <a:ln w="17780" cmpd="sng">
                  <a:solidFill>
                    <a:schemeClr val="accent5">
                      <a:lumMod val="60000"/>
                      <a:lumOff val="40000"/>
                    </a:schemeClr>
                  </a:solidFill>
                  <a:prstDash val="solid"/>
                  <a:miter lim="800000"/>
                </a:ln>
                <a:effectLst>
                  <a:outerShdw blurRad="50800" algn="tl" rotWithShape="0">
                    <a:srgbClr val="000000"/>
                  </a:outerShdw>
                </a:effectLst>
                <a:latin typeface="Segoe UI Semilight" panose="020B0402040204020203" pitchFamily="34" charset="0"/>
                <a:ea typeface="+mj-ea"/>
                <a:cs typeface="Segoe UI Semilight" panose="020B0402040204020203" pitchFamily="34" charset="0"/>
              </a:rPr>
              <a:t>nd</a:t>
            </a:r>
            <a:r>
              <a:rPr lang="en-US" sz="5500" dirty="0" smtClean="0">
                <a:ln w="17780" cmpd="sng">
                  <a:solidFill>
                    <a:schemeClr val="accent5">
                      <a:lumMod val="60000"/>
                      <a:lumOff val="40000"/>
                    </a:schemeClr>
                  </a:solidFill>
                  <a:prstDash val="solid"/>
                  <a:miter lim="800000"/>
                </a:ln>
                <a:effectLst>
                  <a:outerShdw blurRad="50800" algn="tl" rotWithShape="0">
                    <a:srgbClr val="000000"/>
                  </a:outerShdw>
                </a:effectLst>
                <a:latin typeface="Segoe UI Semilight" panose="020B0402040204020203" pitchFamily="34" charset="0"/>
                <a:ea typeface="+mj-ea"/>
                <a:cs typeface="Segoe UI Semilight" panose="020B0402040204020203" pitchFamily="34" charset="0"/>
              </a:rPr>
              <a:t> Grader?</a:t>
            </a:r>
            <a:endParaRPr kumimoji="0" lang="en-US" sz="55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endParaRPr>
          </a:p>
        </p:txBody>
      </p:sp>
      <p:sp>
        <p:nvSpPr>
          <p:cNvPr id="4" name="Rectangle 3"/>
          <p:cNvSpPr txBox="1">
            <a:spLocks noChangeArrowheads="1"/>
          </p:cNvSpPr>
          <p:nvPr/>
        </p:nvSpPr>
        <p:spPr>
          <a:xfrm>
            <a:off x="838200" y="1600200"/>
            <a:ext cx="7162800" cy="45720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lang="en-US" sz="2400" dirty="0" smtClean="0">
                <a:latin typeface="Segoe UI Semilight" panose="020B0402040204020203" pitchFamily="34" charset="0"/>
                <a:cs typeface="Segoe UI Semilight" panose="020B0402040204020203" pitchFamily="34" charset="0"/>
              </a:rPr>
              <a:t> </a:t>
            </a:r>
            <a:endParaRPr lang="en-US" sz="2400" i="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kumimoji="0" lang="en-US" sz="2000" b="0" i="0" u="sng"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066801" y="2667000"/>
            <a:ext cx="6781799" cy="4247317"/>
          </a:xfrm>
          <a:prstGeom prst="rect">
            <a:avLst/>
          </a:prstGeom>
        </p:spPr>
        <p:txBody>
          <a:bodyPr wrap="square">
            <a:spAutoFit/>
          </a:bodyPr>
          <a:lstStyle/>
          <a:p>
            <a:r>
              <a:rPr lang="en-US" sz="2800" b="1" i="1" dirty="0" smtClean="0">
                <a:latin typeface="Rockwell" panose="02060603020205020403" pitchFamily="18" charset="0"/>
                <a:cs typeface="Segoe UI Semilight" panose="020B0402040204020203" pitchFamily="34" charset="0"/>
              </a:rPr>
              <a:t>Yes folks let’s learn a little of what your child is going to learn</a:t>
            </a:r>
          </a:p>
          <a:p>
            <a:r>
              <a:rPr lang="en-US" sz="2800" b="1" i="1" dirty="0" smtClean="0">
                <a:latin typeface="Rockwell" panose="02060603020205020403" pitchFamily="18" charset="0"/>
                <a:cs typeface="Segoe UI Semilight" panose="020B0402040204020203" pitchFamily="34" charset="0"/>
              </a:rPr>
              <a:t>this year in social studies.  </a:t>
            </a:r>
          </a:p>
          <a:p>
            <a:endParaRPr lang="en-US" sz="2800" b="1" i="1" dirty="0">
              <a:latin typeface="Rockwell" panose="02060603020205020403" pitchFamily="18" charset="0"/>
              <a:cs typeface="Segoe UI Semilight" panose="020B0402040204020203" pitchFamily="34" charset="0"/>
            </a:endParaRPr>
          </a:p>
          <a:p>
            <a:r>
              <a:rPr lang="en-US" sz="2800" b="1" i="1" dirty="0" smtClean="0">
                <a:latin typeface="Rockwell" panose="02060603020205020403" pitchFamily="18" charset="0"/>
                <a:cs typeface="Segoe UI Semilight" panose="020B0402040204020203" pitchFamily="34" charset="0"/>
              </a:rPr>
              <a:t>Pick up that iPad and search Kahootit.com</a:t>
            </a:r>
          </a:p>
          <a:p>
            <a:r>
              <a:rPr lang="en-US" sz="2800" b="1" i="1" dirty="0" smtClean="0">
                <a:latin typeface="Rockwell" panose="02060603020205020403" pitchFamily="18" charset="0"/>
                <a:cs typeface="Segoe UI Semilight" panose="020B0402040204020203" pitchFamily="34" charset="0"/>
              </a:rPr>
              <a:t>Type in the join code on the screen</a:t>
            </a:r>
          </a:p>
          <a:p>
            <a:endParaRPr lang="en-US" sz="2800" b="1" i="1" dirty="0">
              <a:latin typeface="Rockwell" panose="02060603020205020403" pitchFamily="18" charset="0"/>
              <a:cs typeface="Segoe UI Semilight" panose="020B0402040204020203" pitchFamily="34" charset="0"/>
            </a:endParaRPr>
          </a:p>
          <a:p>
            <a:endParaRPr lang="en-US" sz="2800" b="1" i="1" dirty="0" smtClean="0">
              <a:latin typeface="Rockwell" panose="02060603020205020403" pitchFamily="18" charset="0"/>
              <a:cs typeface="Segoe UI Semilight" panose="020B0402040204020203" pitchFamily="34" charset="0"/>
            </a:endParaRPr>
          </a:p>
          <a:p>
            <a:r>
              <a:rPr lang="en-US" dirty="0">
                <a:hlinkClick r:id="rId3" tooltip="Original URL: https://play.kahoot.it/#/k/6a91987e-b481-4b3b-9cd0-e2b9c90dfad1&#10;Click or tap if you trust this link."/>
              </a:rPr>
              <a:t>https://play.kahoot.it/#/k/6a91987e-b481-4b3b-9cd0-e2b9c90dfad1</a:t>
            </a:r>
            <a:endParaRPr lang="en-US" b="1" i="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91533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1430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i="0" u="none" strike="noStrike" kern="1200" cap="none" spc="0" normalizeH="0" baseline="0" noProof="0" dirty="0" smtClean="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Phonics/Spelling</a:t>
            </a:r>
            <a:endParaRPr kumimoji="0" lang="en-US" sz="52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762000" y="1981200"/>
            <a:ext cx="7467600" cy="3657600"/>
          </a:xfrm>
          <a:prstGeom prst="rect">
            <a:avLst/>
          </a:prstGeom>
        </p:spPr>
        <p:txBody>
          <a:bodyPr vert="horz" lIns="91440" tIns="45720" rIns="91440" bIns="45720" rtlCol="0">
            <a:normAutofit lnSpcReduction="10000"/>
          </a:bodyPr>
          <a:lstStyle/>
          <a:p>
            <a:pPr marL="800100" lvl="1" indent="-342900">
              <a:buFont typeface="Arial" panose="020B0604020202020204" pitchFamily="34" charset="0"/>
              <a:buChar char="•"/>
            </a:pPr>
            <a:r>
              <a:rPr lang="en-US" sz="2000" b="1" dirty="0" smtClean="0">
                <a:latin typeface="Segoe UI Semilight" panose="020B0402040204020203" pitchFamily="34" charset="0"/>
                <a:cs typeface="Segoe UI Semilight" panose="020B0402040204020203" pitchFamily="34" charset="0"/>
              </a:rPr>
              <a:t>Students will write down their spelling/phonics Word Work words in their agenda on the right hand the 1</a:t>
            </a:r>
            <a:r>
              <a:rPr lang="en-US" sz="2000" b="1" baseline="30000" dirty="0" smtClean="0">
                <a:latin typeface="Segoe UI Semilight" panose="020B0402040204020203" pitchFamily="34" charset="0"/>
                <a:cs typeface="Segoe UI Semilight" panose="020B0402040204020203" pitchFamily="34" charset="0"/>
              </a:rPr>
              <a:t>st</a:t>
            </a:r>
            <a:r>
              <a:rPr lang="en-US" sz="2000" b="1" dirty="0" smtClean="0">
                <a:latin typeface="Segoe UI Semilight" panose="020B0402040204020203" pitchFamily="34" charset="0"/>
                <a:cs typeface="Segoe UI Semilight" panose="020B0402040204020203" pitchFamily="34" charset="0"/>
              </a:rPr>
              <a:t> part of the week and will have a Quiz over these words each Friday.</a:t>
            </a:r>
          </a:p>
          <a:p>
            <a:pPr marL="800100" lvl="1" indent="-342900">
              <a:buFont typeface="Arial" panose="020B0604020202020204" pitchFamily="34" charset="0"/>
              <a:buChar char="•"/>
            </a:pPr>
            <a:endParaRPr lang="en-US" sz="2000" b="1" dirty="0">
              <a:latin typeface="Segoe UI Semilight" panose="020B0402040204020203" pitchFamily="34" charset="0"/>
              <a:cs typeface="Segoe UI Semilight" panose="020B0402040204020203" pitchFamily="34" charset="0"/>
            </a:endParaRPr>
          </a:p>
          <a:p>
            <a:pPr lvl="1"/>
            <a:endParaRPr lang="en-US" sz="2000" b="1" dirty="0">
              <a:latin typeface="Segoe UI Semilight" panose="020B0402040204020203" pitchFamily="34" charset="0"/>
              <a:cs typeface="Segoe UI Semilight" panose="020B0402040204020203" pitchFamily="34" charset="0"/>
            </a:endParaRPr>
          </a:p>
          <a:p>
            <a:pPr marL="800100" lvl="1" indent="-342900">
              <a:buFont typeface="Arial" panose="020B0604020202020204" pitchFamily="34" charset="0"/>
              <a:buChar char="•"/>
            </a:pPr>
            <a:r>
              <a:rPr lang="en-US" sz="2000" b="1" dirty="0">
                <a:latin typeface="Segoe UI Semilight" panose="020B0402040204020203" pitchFamily="34" charset="0"/>
                <a:cs typeface="Segoe UI Semilight" panose="020B0402040204020203" pitchFamily="34" charset="0"/>
              </a:rPr>
              <a:t>In addition we will be introducing new sight words each week to improve vocabulary writing, and comprehension skills. </a:t>
            </a:r>
            <a:endParaRPr lang="en-US" sz="2000" b="1" dirty="0" smtClean="0">
              <a:latin typeface="Segoe UI Semilight" panose="020B0402040204020203" pitchFamily="34" charset="0"/>
              <a:cs typeface="Segoe UI Semilight" panose="020B0402040204020203" pitchFamily="34" charset="0"/>
            </a:endParaRPr>
          </a:p>
          <a:p>
            <a:pPr marL="800100" lvl="1" indent="-342900">
              <a:buFont typeface="Arial" panose="020B0604020202020204" pitchFamily="34" charset="0"/>
              <a:buChar char="•"/>
            </a:pPr>
            <a:endParaRPr lang="en-US" sz="2000" b="1" dirty="0">
              <a:latin typeface="Segoe UI Semilight" panose="020B0402040204020203" pitchFamily="34" charset="0"/>
              <a:cs typeface="Segoe UI Semilight" panose="020B0402040204020203" pitchFamily="34" charset="0"/>
            </a:endParaRPr>
          </a:p>
          <a:p>
            <a:pPr marL="800100" lvl="1" indent="-342900">
              <a:buFont typeface="Arial" panose="020B0604020202020204" pitchFamily="34" charset="0"/>
              <a:buChar char="•"/>
            </a:pPr>
            <a:r>
              <a:rPr lang="en-US" sz="2000" b="1" dirty="0">
                <a:latin typeface="Segoe UI Semilight" panose="020B0402040204020203" pitchFamily="34" charset="0"/>
                <a:cs typeface="Segoe UI Semilight" panose="020B0402040204020203" pitchFamily="34" charset="0"/>
              </a:rPr>
              <a:t>We are using the Orton </a:t>
            </a:r>
            <a:r>
              <a:rPr lang="en-US" sz="2000" b="1" dirty="0" err="1">
                <a:latin typeface="Segoe UI Semilight" panose="020B0402040204020203" pitchFamily="34" charset="0"/>
                <a:cs typeface="Segoe UI Semilight" panose="020B0402040204020203" pitchFamily="34" charset="0"/>
              </a:rPr>
              <a:t>Gillingham</a:t>
            </a:r>
            <a:r>
              <a:rPr lang="en-US" sz="2000" b="1" dirty="0">
                <a:latin typeface="Segoe UI Semilight" panose="020B0402040204020203" pitchFamily="34" charset="0"/>
                <a:cs typeface="Segoe UI Semilight" panose="020B0402040204020203" pitchFamily="34" charset="0"/>
              </a:rPr>
              <a:t> method for teaching phonics and spelling standards. It uses kinesthetic, auditory, visual pathways to reach all learners. </a:t>
            </a:r>
          </a:p>
          <a:p>
            <a:pPr marR="0" lvl="0"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extBox 4"/>
          <p:cNvSpPr txBox="1"/>
          <p:nvPr/>
        </p:nvSpPr>
        <p:spPr>
          <a:xfrm>
            <a:off x="1371600" y="762000"/>
            <a:ext cx="5867400" cy="1215717"/>
          </a:xfrm>
          <a:prstGeom prst="rect">
            <a:avLst/>
          </a:prstGeom>
          <a:noFill/>
        </p:spPr>
        <p:txBody>
          <a:bodyPr wrap="square" rtlCol="0">
            <a:spAutoFit/>
          </a:bodyPr>
          <a:lstStyle/>
          <a:p>
            <a:pPr algn="ctr"/>
            <a:r>
              <a:rPr lang="en-US" sz="5500" dirty="0">
                <a:ln w="17780" cmpd="sng">
                  <a:solidFill>
                    <a:schemeClr val="accent5">
                      <a:lumMod val="60000"/>
                      <a:lumOff val="40000"/>
                    </a:schemeClr>
                  </a:solidFill>
                  <a:prstDash val="solid"/>
                  <a:miter lim="800000"/>
                </a:ln>
                <a:effectLst>
                  <a:outerShdw blurRad="50800" algn="tl" rotWithShape="0">
                    <a:srgbClr val="000000"/>
                  </a:outerShdw>
                </a:effectLst>
                <a:latin typeface="Segoe UI Semilight" panose="020B0402040204020203" pitchFamily="34" charset="0"/>
                <a:cs typeface="Segoe UI Semilight" panose="020B0402040204020203" pitchFamily="34" charset="0"/>
              </a:rPr>
              <a:t>Reading Workshop</a:t>
            </a:r>
          </a:p>
          <a:p>
            <a:endParaRPr lang="en-US" dirty="0"/>
          </a:p>
        </p:txBody>
      </p:sp>
      <p:sp>
        <p:nvSpPr>
          <p:cNvPr id="6" name="TextBox 5"/>
          <p:cNvSpPr txBox="1"/>
          <p:nvPr/>
        </p:nvSpPr>
        <p:spPr>
          <a:xfrm>
            <a:off x="1981200" y="1752600"/>
            <a:ext cx="6400800" cy="5555367"/>
          </a:xfrm>
          <a:prstGeom prst="rect">
            <a:avLst/>
          </a:prstGeom>
          <a:noFill/>
        </p:spPr>
        <p:txBody>
          <a:bodyPr wrap="square" rtlCol="0">
            <a:spAutoFit/>
          </a:bodyPr>
          <a:lstStyle/>
          <a:p>
            <a:pPr algn="ctr"/>
            <a:r>
              <a:rPr lang="en-US" sz="2400" b="1" u="sng" dirty="0">
                <a:latin typeface="Segoe UI Semilight" panose="020B0402040204020203" pitchFamily="34" charset="0"/>
                <a:cs typeface="Segoe UI Semilight" panose="020B0402040204020203" pitchFamily="34" charset="0"/>
              </a:rPr>
              <a:t> Lucy Calkins Reading Units of Study</a:t>
            </a:r>
            <a:r>
              <a:rPr lang="en-US" sz="2400" b="1" dirty="0">
                <a:latin typeface="Segoe UI Semilight" panose="020B0402040204020203" pitchFamily="34" charset="0"/>
                <a:cs typeface="Segoe UI Semilight" panose="020B0402040204020203" pitchFamily="34" charset="0"/>
              </a:rPr>
              <a:t>:</a:t>
            </a:r>
          </a:p>
          <a:p>
            <a:pPr marL="285750" indent="-285750">
              <a:buFontTx/>
              <a:buChar char="-"/>
            </a:pPr>
            <a:r>
              <a:rPr lang="en-US" sz="2100" b="1" dirty="0" smtClean="0">
                <a:latin typeface="Segoe UI Semilight" panose="020B0402040204020203" pitchFamily="34" charset="0"/>
                <a:cs typeface="Segoe UI Semilight" panose="020B0402040204020203" pitchFamily="34" charset="0"/>
              </a:rPr>
              <a:t>Support </a:t>
            </a:r>
            <a:r>
              <a:rPr lang="en-US" sz="2100" b="1" dirty="0">
                <a:latin typeface="Segoe UI Semilight" panose="020B0402040204020203" pitchFamily="34" charset="0"/>
                <a:cs typeface="Segoe UI Semilight" panose="020B0402040204020203" pitchFamily="34" charset="0"/>
              </a:rPr>
              <a:t>of the teaching of interpretation, synthesis, and main idea</a:t>
            </a:r>
          </a:p>
          <a:p>
            <a:pPr marL="285750" indent="-285750">
              <a:buFontTx/>
              <a:buChar char="-"/>
            </a:pPr>
            <a:r>
              <a:rPr lang="en-US" sz="2100" b="1" dirty="0">
                <a:latin typeface="Segoe UI Semilight" panose="020B0402040204020203" pitchFamily="34" charset="0"/>
                <a:cs typeface="Segoe UI Semilight" panose="020B0402040204020203" pitchFamily="34" charset="0"/>
              </a:rPr>
              <a:t>Provides tools and methods to help students move up the ladder of text complexity</a:t>
            </a:r>
            <a:r>
              <a:rPr lang="en-US" sz="2100" b="1" dirty="0" smtClean="0">
                <a:latin typeface="Segoe UI Semilight" panose="020B0402040204020203" pitchFamily="34" charset="0"/>
                <a:cs typeface="Segoe UI Semilight" panose="020B0402040204020203" pitchFamily="34" charset="0"/>
              </a:rPr>
              <a:t>.</a:t>
            </a:r>
          </a:p>
          <a:p>
            <a:pPr lvl="1" algn="ctr"/>
            <a:endParaRPr lang="en-US" sz="1000" b="1" dirty="0">
              <a:latin typeface="Segoe UI Semilight" panose="020B0402040204020203" pitchFamily="34" charset="0"/>
              <a:cs typeface="Segoe UI Semilight" panose="020B0402040204020203" pitchFamily="34" charset="0"/>
            </a:endParaRPr>
          </a:p>
          <a:p>
            <a:pPr lvl="1"/>
            <a:r>
              <a:rPr lang="en-US" b="1" dirty="0">
                <a:latin typeface="Segoe UI Semilight" panose="020B0402040204020203" pitchFamily="34" charset="0"/>
                <a:cs typeface="Segoe UI Semilight" panose="020B0402040204020203" pitchFamily="34" charset="0"/>
              </a:rPr>
              <a:t>        </a:t>
            </a:r>
            <a:r>
              <a:rPr lang="en-US" sz="2000" b="1" dirty="0">
                <a:latin typeface="Segoe UI Semilight" panose="020B0402040204020203" pitchFamily="34" charset="0"/>
                <a:cs typeface="Segoe UI Semilight" panose="020B0402040204020203" pitchFamily="34" charset="0"/>
              </a:rPr>
              <a:t>Unit 1- 2</a:t>
            </a:r>
            <a:r>
              <a:rPr lang="en-US" sz="2000" b="1" baseline="30000" dirty="0">
                <a:latin typeface="Segoe UI Semilight" panose="020B0402040204020203" pitchFamily="34" charset="0"/>
                <a:cs typeface="Segoe UI Semilight" panose="020B0402040204020203" pitchFamily="34" charset="0"/>
              </a:rPr>
              <a:t>nd</a:t>
            </a:r>
            <a:r>
              <a:rPr lang="en-US" sz="2000" b="1" dirty="0">
                <a:latin typeface="Segoe UI Semilight" panose="020B0402040204020203" pitchFamily="34" charset="0"/>
                <a:cs typeface="Segoe UI Semilight" panose="020B0402040204020203" pitchFamily="34" charset="0"/>
              </a:rPr>
              <a:t> grade reading growth spurt</a:t>
            </a:r>
          </a:p>
          <a:p>
            <a:pPr lvl="1"/>
            <a:r>
              <a:rPr lang="en-US" sz="2000" b="1" dirty="0">
                <a:latin typeface="Segoe UI Semilight" panose="020B0402040204020203" pitchFamily="34" charset="0"/>
                <a:cs typeface="Segoe UI Semilight" panose="020B0402040204020203" pitchFamily="34" charset="0"/>
              </a:rPr>
              <a:t>       Unit 2- Becoming Avid Readers- Reading </a:t>
            </a:r>
            <a:r>
              <a:rPr lang="en-US" sz="2000" b="1" dirty="0" smtClean="0">
                <a:latin typeface="Segoe UI Semilight" panose="020B0402040204020203" pitchFamily="34" charset="0"/>
                <a:cs typeface="Segoe UI Semilight" panose="020B0402040204020203" pitchFamily="34" charset="0"/>
              </a:rPr>
              <a:t>			Nonfiction</a:t>
            </a:r>
            <a:endParaRPr lang="en-US" sz="2000" b="1" dirty="0">
              <a:latin typeface="Segoe UI Semilight" panose="020B0402040204020203" pitchFamily="34" charset="0"/>
              <a:cs typeface="Segoe UI Semilight" panose="020B0402040204020203" pitchFamily="34" charset="0"/>
            </a:endParaRPr>
          </a:p>
          <a:p>
            <a:pPr lvl="1"/>
            <a:r>
              <a:rPr lang="en-US" sz="2000" b="1" dirty="0">
                <a:latin typeface="Segoe UI Semilight" panose="020B0402040204020203" pitchFamily="34" charset="0"/>
                <a:cs typeface="Segoe UI Semilight" panose="020B0402040204020203" pitchFamily="34" charset="0"/>
              </a:rPr>
              <a:t>       Unit 3- Studying Characters and their Stories</a:t>
            </a:r>
          </a:p>
          <a:p>
            <a:pPr lvl="1"/>
            <a:r>
              <a:rPr lang="en-US" sz="2000" b="1" dirty="0">
                <a:latin typeface="Segoe UI Semilight" panose="020B0402040204020203" pitchFamily="34" charset="0"/>
                <a:cs typeface="Segoe UI Semilight" panose="020B0402040204020203" pitchFamily="34" charset="0"/>
              </a:rPr>
              <a:t>       Unit 4- Bigger Books Mean </a:t>
            </a:r>
            <a:r>
              <a:rPr lang="en-US" sz="2000" b="1" dirty="0" err="1">
                <a:latin typeface="Segoe UI Semilight" panose="020B0402040204020203" pitchFamily="34" charset="0"/>
                <a:cs typeface="Segoe UI Semilight" panose="020B0402040204020203" pitchFamily="34" charset="0"/>
              </a:rPr>
              <a:t>Amping</a:t>
            </a:r>
            <a:r>
              <a:rPr lang="en-US" sz="2000" b="1" dirty="0">
                <a:latin typeface="Segoe UI Semilight" panose="020B0402040204020203" pitchFamily="34" charset="0"/>
                <a:cs typeface="Segoe UI Semilight" panose="020B0402040204020203" pitchFamily="34" charset="0"/>
              </a:rPr>
              <a:t> up Reading </a:t>
            </a:r>
            <a:r>
              <a:rPr lang="en-US" sz="2000" b="1" dirty="0" smtClean="0">
                <a:latin typeface="Segoe UI Semilight" panose="020B0402040204020203" pitchFamily="34" charset="0"/>
                <a:cs typeface="Segoe UI Semilight" panose="020B0402040204020203" pitchFamily="34" charset="0"/>
              </a:rPr>
              <a:t>		Power</a:t>
            </a:r>
            <a:endParaRPr lang="en-US" sz="2000" b="1" dirty="0">
              <a:latin typeface="Segoe UI Semilight" panose="020B0402040204020203" pitchFamily="34" charset="0"/>
              <a:cs typeface="Segoe UI Semilight" panose="020B0402040204020203" pitchFamily="34" charset="0"/>
            </a:endParaRPr>
          </a:p>
          <a:p>
            <a:pPr lvl="1"/>
            <a:r>
              <a:rPr lang="en-US" sz="2000" b="1" dirty="0">
                <a:latin typeface="Segoe UI Semilight" panose="020B0402040204020203" pitchFamily="34" charset="0"/>
                <a:cs typeface="Segoe UI Semilight" panose="020B0402040204020203" pitchFamily="34" charset="0"/>
              </a:rPr>
              <a:t>       Unit 5- Reading Nonfiction Cover to Cover- </a:t>
            </a:r>
            <a:r>
              <a:rPr lang="en-US" sz="2000" b="1" dirty="0" smtClean="0">
                <a:latin typeface="Segoe UI Semilight" panose="020B0402040204020203" pitchFamily="34" charset="0"/>
                <a:cs typeface="Segoe UI Semilight" panose="020B0402040204020203" pitchFamily="34" charset="0"/>
              </a:rPr>
              <a:t>		Nonfiction Book Clubs</a:t>
            </a:r>
            <a:endParaRPr lang="en-US" sz="2000" b="1" dirty="0">
              <a:latin typeface="Segoe UI Semilight" panose="020B0402040204020203" pitchFamily="34" charset="0"/>
              <a:cs typeface="Segoe UI Semilight" panose="020B0402040204020203" pitchFamily="34" charset="0"/>
            </a:endParaRPr>
          </a:p>
          <a:p>
            <a:pPr lvl="1"/>
            <a:r>
              <a:rPr lang="en-US" sz="2000" b="1" dirty="0">
                <a:latin typeface="Segoe UI Semilight" panose="020B0402040204020203" pitchFamily="34" charset="0"/>
                <a:cs typeface="Segoe UI Semilight" panose="020B0402040204020203" pitchFamily="34" charset="0"/>
              </a:rPr>
              <a:t>	 </a:t>
            </a:r>
            <a:r>
              <a:rPr lang="en-US" sz="2000" b="1" dirty="0" smtClean="0">
                <a:latin typeface="Segoe UI Semilight" panose="020B0402040204020203" pitchFamily="34" charset="0"/>
                <a:cs typeface="Segoe UI Semilight" panose="020B0402040204020203" pitchFamily="34" charset="0"/>
              </a:rPr>
              <a:t>Unit </a:t>
            </a:r>
            <a:r>
              <a:rPr lang="en-US" sz="2000" b="1" dirty="0">
                <a:latin typeface="Segoe UI Semilight" panose="020B0402040204020203" pitchFamily="34" charset="0"/>
                <a:cs typeface="Segoe UI Semilight" panose="020B0402040204020203" pitchFamily="34" charset="0"/>
              </a:rPr>
              <a:t>6- Series Book Clubs</a:t>
            </a:r>
          </a:p>
          <a:p>
            <a:pPr marL="285750" indent="-285750">
              <a:buFontTx/>
              <a:buChar char="-"/>
            </a:pPr>
            <a:endParaRPr lang="en-US" sz="2100" dirty="0">
              <a:latin typeface="Segoe UI Semilight" panose="020B0402040204020203" pitchFamily="34" charset="0"/>
              <a:cs typeface="Segoe UI Semilight" panose="020B0402040204020203" pitchFamily="34" charset="0"/>
            </a:endParaRPr>
          </a:p>
          <a:p>
            <a:pPr marL="285750" indent="-285750">
              <a:buFontTx/>
              <a:buChar char="-"/>
            </a:pPr>
            <a:endParaRPr lang="en-US" dirty="0">
              <a:latin typeface="Segoe UI Semilight" panose="020B0402040204020203" pitchFamily="34" charset="0"/>
              <a:cs typeface="Segoe UI Semilight" panose="020B0402040204020203" pitchFamily="34" charset="0"/>
            </a:endParaRPr>
          </a:p>
          <a:p>
            <a:pPr marL="285750" indent="-285750" algn="ctr">
              <a:buFontTx/>
              <a:buChar char="-"/>
            </a:pP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970517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300" dirty="0">
                <a:ln w="17780" cmpd="sng">
                  <a:solidFill>
                    <a:schemeClr val="accent5">
                      <a:lumMod val="60000"/>
                      <a:lumOff val="40000"/>
                    </a:schemeClr>
                  </a:solidFill>
                  <a:prstDash val="solid"/>
                  <a:miter lim="800000"/>
                </a:ln>
                <a:effectLst>
                  <a:outerShdw blurRad="38100" dist="38100" dir="2700000" algn="tl">
                    <a:srgbClr val="000000">
                      <a:alpha val="43137"/>
                    </a:srgbClr>
                  </a:outerShdw>
                </a:effectLst>
                <a:latin typeface="Love Ya Like A Sister Solid" pitchFamily="2" charset="0"/>
                <a:ea typeface="+mj-ea"/>
                <a:cs typeface="+mj-cs"/>
              </a:rPr>
              <a:t>Writing By Units</a:t>
            </a:r>
            <a:endParaRPr kumimoji="0" lang="en-US" sz="53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38100" dist="38100" dir="2700000" algn="tl">
                  <a:srgbClr val="000000">
                    <a:alpha val="43137"/>
                  </a:srgbClr>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lnSpcReduction="10000"/>
          </a:bodyPr>
          <a:lstStyle/>
          <a:p>
            <a:pPr algn="ctr"/>
            <a:r>
              <a:rPr lang="en-US" sz="2400" dirty="0">
                <a:latin typeface="Segoe UI Semilight" panose="020B0402040204020203" pitchFamily="34" charset="0"/>
                <a:cs typeface="Segoe UI Semilight" panose="020B0402040204020203" pitchFamily="34" charset="0"/>
              </a:rPr>
              <a:t>Help teach opinion, information, and narrative writing with increasing complexity and sophistication</a:t>
            </a:r>
          </a:p>
          <a:p>
            <a:pPr algn="ctr"/>
            <a:r>
              <a:rPr lang="en-US" sz="2400" b="1" u="sng" dirty="0" smtClean="0">
                <a:latin typeface="Segoe UI Semilight" panose="020B0402040204020203" pitchFamily="34" charset="0"/>
                <a:cs typeface="Segoe UI Semilight" panose="020B0402040204020203" pitchFamily="34" charset="0"/>
              </a:rPr>
              <a:t> </a:t>
            </a:r>
            <a:endParaRPr lang="en-US" sz="2400" b="1" u="sng" dirty="0">
              <a:latin typeface="Segoe UI Semilight" panose="020B0402040204020203" pitchFamily="34" charset="0"/>
              <a:cs typeface="Segoe UI Semilight" panose="020B0402040204020203" pitchFamily="34" charset="0"/>
            </a:endParaRPr>
          </a:p>
          <a:p>
            <a:pPr lvl="1"/>
            <a:r>
              <a:rPr lang="en-US" sz="2000" b="1" dirty="0">
                <a:latin typeface="Segoe UI Semilight" panose="020B0402040204020203" pitchFamily="34" charset="0"/>
                <a:cs typeface="Segoe UI Semilight" panose="020B0402040204020203" pitchFamily="34" charset="0"/>
              </a:rPr>
              <a:t>Unit 1- </a:t>
            </a:r>
            <a:r>
              <a:rPr lang="en-US" sz="2000" b="1" dirty="0" smtClean="0">
                <a:latin typeface="Segoe UI Semilight" panose="020B0402040204020203" pitchFamily="34" charset="0"/>
                <a:cs typeface="Segoe UI Semilight" panose="020B0402040204020203" pitchFamily="34" charset="0"/>
              </a:rPr>
              <a:t>Personal Narratives</a:t>
            </a:r>
          </a:p>
          <a:p>
            <a:pPr lvl="1"/>
            <a:r>
              <a:rPr lang="en-US" sz="2000" b="1" dirty="0" smtClean="0">
                <a:latin typeface="Segoe UI Semilight" panose="020B0402040204020203" pitchFamily="34" charset="0"/>
                <a:cs typeface="Segoe UI Semilight" panose="020B0402040204020203" pitchFamily="34" charset="0"/>
              </a:rPr>
              <a:t>Unit </a:t>
            </a:r>
            <a:r>
              <a:rPr lang="en-US" sz="2000" b="1" dirty="0">
                <a:latin typeface="Segoe UI Semilight" panose="020B0402040204020203" pitchFamily="34" charset="0"/>
                <a:cs typeface="Segoe UI Semilight" panose="020B0402040204020203" pitchFamily="34" charset="0"/>
              </a:rPr>
              <a:t>2- Information Books: </a:t>
            </a:r>
            <a:r>
              <a:rPr lang="en-US" sz="2000" b="1" dirty="0" smtClean="0">
                <a:latin typeface="Segoe UI Semilight" panose="020B0402040204020203" pitchFamily="34" charset="0"/>
                <a:cs typeface="Segoe UI Semilight" panose="020B0402040204020203" pitchFamily="34" charset="0"/>
              </a:rPr>
              <a:t>Teaching Others </a:t>
            </a:r>
            <a:r>
              <a:rPr lang="en-US" sz="2000" b="1" dirty="0">
                <a:latin typeface="Segoe UI Semilight" panose="020B0402040204020203" pitchFamily="34" charset="0"/>
                <a:cs typeface="Segoe UI Semilight" panose="020B0402040204020203" pitchFamily="34" charset="0"/>
              </a:rPr>
              <a:t>About Our </a:t>
            </a:r>
            <a:r>
              <a:rPr lang="en-US" sz="2000" b="1" dirty="0" smtClean="0">
                <a:latin typeface="Segoe UI Semilight" panose="020B0402040204020203" pitchFamily="34" charset="0"/>
                <a:cs typeface="Segoe UI Semilight" panose="020B0402040204020203" pitchFamily="34" charset="0"/>
              </a:rPr>
              <a:t>	     Favorite </a:t>
            </a:r>
            <a:r>
              <a:rPr lang="en-US" sz="2000" b="1" dirty="0">
                <a:latin typeface="Segoe UI Semilight" panose="020B0402040204020203" pitchFamily="34" charset="0"/>
                <a:cs typeface="Segoe UI Semilight" panose="020B0402040204020203" pitchFamily="34" charset="0"/>
              </a:rPr>
              <a:t>Topics</a:t>
            </a:r>
          </a:p>
          <a:p>
            <a:pPr lvl="1"/>
            <a:r>
              <a:rPr lang="en-US" sz="2000" b="1" dirty="0">
                <a:latin typeface="Segoe UI Semilight" panose="020B0402040204020203" pitchFamily="34" charset="0"/>
                <a:cs typeface="Segoe UI Semilight" panose="020B0402040204020203" pitchFamily="34" charset="0"/>
              </a:rPr>
              <a:t>Unit 3- Writing </a:t>
            </a:r>
            <a:r>
              <a:rPr lang="en-US" sz="2000" b="1" dirty="0" smtClean="0">
                <a:latin typeface="Segoe UI Semilight" panose="020B0402040204020203" pitchFamily="34" charset="0"/>
                <a:cs typeface="Segoe UI Semilight" panose="020B0402040204020203" pitchFamily="34" charset="0"/>
              </a:rPr>
              <a:t>Fictional </a:t>
            </a:r>
            <a:r>
              <a:rPr lang="en-US" sz="2000" b="1" dirty="0">
                <a:latin typeface="Segoe UI Semilight" panose="020B0402040204020203" pitchFamily="34" charset="0"/>
                <a:cs typeface="Segoe UI Semilight" panose="020B0402040204020203" pitchFamily="34" charset="0"/>
              </a:rPr>
              <a:t>Stories </a:t>
            </a:r>
            <a:endParaRPr lang="en-US" sz="2000" b="1" dirty="0" smtClean="0">
              <a:latin typeface="Segoe UI Semilight" panose="020B0402040204020203" pitchFamily="34" charset="0"/>
              <a:cs typeface="Segoe UI Semilight" panose="020B0402040204020203" pitchFamily="34" charset="0"/>
            </a:endParaRPr>
          </a:p>
          <a:p>
            <a:pPr lvl="1"/>
            <a:r>
              <a:rPr lang="en-US" sz="2000" b="1" dirty="0" smtClean="0">
                <a:latin typeface="Segoe UI Semilight" panose="020B0402040204020203" pitchFamily="34" charset="0"/>
                <a:cs typeface="Segoe UI Semilight" panose="020B0402040204020203" pitchFamily="34" charset="0"/>
              </a:rPr>
              <a:t>Unit </a:t>
            </a:r>
            <a:r>
              <a:rPr lang="en-US" sz="2000" b="1" dirty="0">
                <a:latin typeface="Segoe UI Semilight" panose="020B0402040204020203" pitchFamily="34" charset="0"/>
                <a:cs typeface="Segoe UI Semilight" panose="020B0402040204020203" pitchFamily="34" charset="0"/>
              </a:rPr>
              <a:t>4- Poetry- Big Thoughts, Small Packages</a:t>
            </a:r>
          </a:p>
          <a:p>
            <a:pPr lvl="1"/>
            <a:r>
              <a:rPr lang="en-US" sz="2000" b="1" dirty="0">
                <a:latin typeface="Segoe UI Semilight" panose="020B0402040204020203" pitchFamily="34" charset="0"/>
                <a:cs typeface="Segoe UI Semilight" panose="020B0402040204020203" pitchFamily="34" charset="0"/>
              </a:rPr>
              <a:t>Unit 5- Lab Reports and Science Books</a:t>
            </a:r>
          </a:p>
          <a:p>
            <a:pPr lvl="1"/>
            <a:r>
              <a:rPr lang="en-US" sz="2000" b="1" dirty="0">
                <a:latin typeface="Segoe UI Semilight" panose="020B0402040204020203" pitchFamily="34" charset="0"/>
                <a:cs typeface="Segoe UI Semilight" panose="020B0402040204020203" pitchFamily="34" charset="0"/>
              </a:rPr>
              <a:t>Unit 6- </a:t>
            </a:r>
            <a:r>
              <a:rPr lang="en-US" sz="2000" b="1" dirty="0" smtClean="0">
                <a:latin typeface="Segoe UI Semilight" panose="020B0402040204020203" pitchFamily="34" charset="0"/>
                <a:cs typeface="Segoe UI Semilight" panose="020B0402040204020203" pitchFamily="34" charset="0"/>
              </a:rPr>
              <a:t>Writing </a:t>
            </a:r>
            <a:r>
              <a:rPr lang="en-US" sz="2000" b="1" dirty="0">
                <a:latin typeface="Segoe UI Semilight" panose="020B0402040204020203" pitchFamily="34" charset="0"/>
                <a:cs typeface="Segoe UI Semilight" panose="020B0402040204020203" pitchFamily="34" charset="0"/>
              </a:rPr>
              <a:t>about Reading</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noProof="0" dirty="0">
                <a:ln>
                  <a:noFill/>
                </a:ln>
                <a:effectLst/>
                <a:uLnTx/>
                <a:uFillTx/>
                <a:latin typeface="KG Primary Penmanship" pitchFamily="2" charset="0"/>
              </a:rPr>
              <a:t> </a:t>
            </a:r>
            <a:endParaRPr kumimoji="0" lang="en-US" sz="2000" b="0" i="0" u="none" strike="noStrike" kern="1200" cap="none" spc="0" normalizeH="0" baseline="0" noProof="0" dirty="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
          <p:cNvSpPr txBox="1">
            <a:spLocks/>
          </p:cNvSpPr>
          <p:nvPr/>
        </p:nvSpPr>
        <p:spPr>
          <a:xfrm>
            <a:off x="1066800" y="0"/>
            <a:ext cx="7315200" cy="5867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
            </a:r>
            <a:br>
              <a:rPr kumimoji="0" lang="en-US" sz="6000" b="1" i="0" u="none" strike="noStrike" kern="1200" cap="none" spc="0" normalizeH="0" baseline="0" noProof="0" dirty="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endParaRPr kumimoji="0" lang="en-US" sz="6600" b="1" i="0" u="none" strike="noStrike" kern="1200" cap="none" spc="0" normalizeH="0" baseline="0" noProof="0" dirty="0">
              <a:ln w="38100">
                <a:solidFill>
                  <a:schemeClr val="accent5">
                    <a:lumMod val="60000"/>
                    <a:lumOff val="40000"/>
                  </a:schemeClr>
                </a:solidFill>
              </a:ln>
              <a:solidFill>
                <a:schemeClr val="tx1"/>
              </a:solidFill>
              <a:effectLst/>
              <a:uLnTx/>
              <a:uFillTx/>
              <a:latin typeface="Segoe UI Semilight" panose="020B0402040204020203" pitchFamily="34" charset="0"/>
              <a:ea typeface="CCLoveYall" pitchFamily="2" charset="0"/>
              <a:cs typeface="Segoe UI Semilight" panose="020B0402040204020203" pitchFamily="34" charset="0"/>
            </a:endParaRPr>
          </a:p>
        </p:txBody>
      </p:sp>
      <p:sp>
        <p:nvSpPr>
          <p:cNvPr id="4" name="Subtitle 2"/>
          <p:cNvSpPr txBox="1">
            <a:spLocks/>
          </p:cNvSpPr>
          <p:nvPr/>
        </p:nvSpPr>
        <p:spPr>
          <a:xfrm>
            <a:off x="1371600" y="4191000"/>
            <a:ext cx="6400800" cy="12954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en-US" sz="3600" dirty="0">
              <a:solidFill>
                <a:schemeClr val="accent5">
                  <a:lumMod val="75000"/>
                </a:schemeClr>
              </a:solidFill>
              <a:latin typeface="Segoe UI Semilight" panose="020B0402040204020203" pitchFamily="34" charset="0"/>
              <a:cs typeface="Segoe UI Semilight" panose="020B0402040204020203" pitchFamily="34" charset="0"/>
            </a:endParaRPr>
          </a:p>
        </p:txBody>
      </p:sp>
      <p:sp>
        <p:nvSpPr>
          <p:cNvPr id="6" name="TextBox 5"/>
          <p:cNvSpPr txBox="1"/>
          <p:nvPr/>
        </p:nvSpPr>
        <p:spPr>
          <a:xfrm>
            <a:off x="1981200" y="1828800"/>
            <a:ext cx="5410200" cy="1200329"/>
          </a:xfrm>
          <a:prstGeom prst="rect">
            <a:avLst/>
          </a:prstGeom>
          <a:noFill/>
        </p:spPr>
        <p:txBody>
          <a:bodyPr wrap="square" rtlCol="0">
            <a:spAutoFit/>
          </a:bodyPr>
          <a:lstStyle/>
          <a:p>
            <a:pPr algn="ctr"/>
            <a:r>
              <a:rPr lang="en-US" b="1" dirty="0">
                <a:latin typeface="Segoe UI Semilight" panose="020B0402040204020203" pitchFamily="34" charset="0"/>
                <a:cs typeface="Segoe UI Semilight" panose="020B0402040204020203" pitchFamily="34" charset="0"/>
                <a:hlinkClick r:id="rId3"/>
              </a:rPr>
              <a:t>Curriculum Night Video from the Administration:</a:t>
            </a:r>
          </a:p>
          <a:p>
            <a:pPr algn="ctr"/>
            <a:endParaRPr lang="en-US" dirty="0" smtClean="0">
              <a:latin typeface="Segoe UI Semilight" panose="020B0402040204020203" pitchFamily="34" charset="0"/>
              <a:cs typeface="Segoe UI Semilight" panose="020B0402040204020203" pitchFamily="34" charset="0"/>
              <a:hlinkClick r:id="rId3"/>
            </a:endParaRPr>
          </a:p>
          <a:p>
            <a:pPr algn="ctr"/>
            <a:endParaRPr lang="en-US" dirty="0" smtClean="0">
              <a:latin typeface="Segoe UI Semilight" panose="020B0402040204020203" pitchFamily="34" charset="0"/>
              <a:cs typeface="Segoe UI Semilight" panose="020B0402040204020203" pitchFamily="34" charset="0"/>
              <a:hlinkClick r:id="rId3"/>
            </a:endParaRPr>
          </a:p>
          <a:p>
            <a:pPr algn="ctr"/>
            <a:r>
              <a:rPr lang="en-US" dirty="0">
                <a:hlinkClick r:id="rId4" tooltip="Original URL: https://www.powtoon.com/c/d9TH5yErPc2/1/m&#10;Click or tap if you trust this link."/>
              </a:rPr>
              <a:t>https://www.powtoon.com/c/d9TH5yErPc2/1/m</a:t>
            </a:r>
            <a:endParaRPr lang="en-US" dirty="0" smtClean="0">
              <a:latin typeface="Segoe UI Semilight" panose="020B0402040204020203" pitchFamily="34" charset="0"/>
              <a:cs typeface="Segoe UI Semilight" panose="020B0402040204020203" pitchFamily="34" charset="0"/>
              <a:hlinkClick r:id="rId3"/>
            </a:endParaRPr>
          </a:p>
        </p:txBody>
      </p:sp>
    </p:spTree>
    <p:extLst>
      <p:ext uri="{BB962C8B-B14F-4D97-AF65-F5344CB8AC3E}">
        <p14:creationId xmlns:p14="http://schemas.microsoft.com/office/powerpoint/2010/main" val="2008139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7620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5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Science</a:t>
            </a:r>
          </a:p>
        </p:txBody>
      </p:sp>
      <p:sp>
        <p:nvSpPr>
          <p:cNvPr id="4" name="Rectangle 3"/>
          <p:cNvSpPr txBox="1">
            <a:spLocks noChangeArrowheads="1"/>
          </p:cNvSpPr>
          <p:nvPr/>
        </p:nvSpPr>
        <p:spPr>
          <a:xfrm>
            <a:off x="1676400" y="1447800"/>
            <a:ext cx="6629400" cy="472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lang="en-US" sz="2200" u="sng" baseline="0" dirty="0">
              <a:latin typeface="Segoe UI Semilight" panose="020B0402040204020203" pitchFamily="34" charset="0"/>
              <a:cs typeface="Segoe UI Semilight" panose="020B0402040204020203" pitchFamily="34" charset="0"/>
            </a:endParaRP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Physical Attributes of Stars</a:t>
            </a: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Position of the Sun and Moon and Their Patterns Throughout the Year</a:t>
            </a: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Causes of Change</a:t>
            </a: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Properties of Matter</a:t>
            </a: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Sources of Energy</a:t>
            </a: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Pushes and Pulls</a:t>
            </a: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Life Cycles</a:t>
            </a:r>
          </a:p>
          <a:p>
            <a:pPr marL="342900" indent="-342900">
              <a:spcAft>
                <a:spcPts val="600"/>
              </a:spcAft>
              <a:buFontTx/>
              <a:buChar char="–"/>
            </a:pPr>
            <a:r>
              <a:rPr lang="en-US" sz="2200" b="1" dirty="0">
                <a:latin typeface="Segoe UI Semilight" panose="020B0402040204020203" pitchFamily="34" charset="0"/>
                <a:cs typeface="Segoe UI Semilight" panose="020B0402040204020203" pitchFamily="34" charset="0"/>
              </a:rPr>
              <a:t>STEM LAB</a:t>
            </a: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kumimoji="0" lang="en-US" sz="2000" b="0" i="0" u="sng"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extLst>
      <p:ext uri="{BB962C8B-B14F-4D97-AF65-F5344CB8AC3E}">
        <p14:creationId xmlns:p14="http://schemas.microsoft.com/office/powerpoint/2010/main" val="282087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200" dirty="0">
                <a:ln w="17780" cmpd="sng">
                  <a:solidFill>
                    <a:schemeClr val="accent5">
                      <a:lumMod val="60000"/>
                      <a:lumOff val="40000"/>
                    </a:schemeClr>
                  </a:solidFill>
                  <a:prstDash val="solid"/>
                  <a:miter lim="800000"/>
                </a:ln>
                <a:effectLst>
                  <a:outerShdw blurRad="50800" algn="tl" rotWithShape="0">
                    <a:srgbClr val="000000"/>
                  </a:outerShdw>
                </a:effectLst>
                <a:latin typeface="Love Ya Like A Sister Solid" pitchFamily="2" charset="0"/>
                <a:ea typeface="+mj-ea"/>
                <a:cs typeface="+mj-cs"/>
              </a:rPr>
              <a:t>2</a:t>
            </a:r>
            <a:r>
              <a:rPr lang="en-US" sz="5200" baseline="30000" dirty="0">
                <a:ln w="17780" cmpd="sng">
                  <a:solidFill>
                    <a:schemeClr val="accent5">
                      <a:lumMod val="60000"/>
                      <a:lumOff val="40000"/>
                    </a:schemeClr>
                  </a:solidFill>
                  <a:prstDash val="solid"/>
                  <a:miter lim="800000"/>
                </a:ln>
                <a:effectLst>
                  <a:outerShdw blurRad="50800" algn="tl" rotWithShape="0">
                    <a:srgbClr val="000000"/>
                  </a:outerShdw>
                </a:effectLst>
                <a:latin typeface="Love Ya Like A Sister Solid" pitchFamily="2" charset="0"/>
                <a:ea typeface="+mj-ea"/>
                <a:cs typeface="+mj-cs"/>
              </a:rPr>
              <a:t>nd</a:t>
            </a:r>
            <a:r>
              <a:rPr lang="en-US" sz="5200" dirty="0">
                <a:ln w="17780" cmpd="sng">
                  <a:solidFill>
                    <a:schemeClr val="accent5">
                      <a:lumMod val="60000"/>
                      <a:lumOff val="40000"/>
                    </a:schemeClr>
                  </a:solidFill>
                  <a:prstDash val="solid"/>
                  <a:miter lim="800000"/>
                </a:ln>
                <a:effectLst>
                  <a:outerShdw blurRad="50800" algn="tl" rotWithShape="0">
                    <a:srgbClr val="000000"/>
                  </a:outerShdw>
                </a:effectLst>
                <a:latin typeface="Love Ya Like A Sister Solid" pitchFamily="2" charset="0"/>
                <a:ea typeface="+mj-ea"/>
                <a:cs typeface="+mj-cs"/>
              </a:rPr>
              <a:t> Grade Information</a:t>
            </a:r>
            <a:endParaRPr kumimoji="0" lang="en-US" sz="52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5" name="Rectangle 3"/>
          <p:cNvSpPr txBox="1">
            <a:spLocks noChangeArrowheads="1"/>
          </p:cNvSpPr>
          <p:nvPr/>
        </p:nvSpPr>
        <p:spPr>
          <a:xfrm>
            <a:off x="609600" y="1600200"/>
            <a:ext cx="7696200" cy="4343400"/>
          </a:xfrm>
          <a:prstGeom prst="rect">
            <a:avLst/>
          </a:prstGeom>
        </p:spPr>
        <p:txBody>
          <a:bodyPr vert="horz" lIns="91440" tIns="45720" rIns="91440" bIns="45720" rtlCol="0">
            <a:normAutofit/>
          </a:bodyPr>
          <a:lstStyle/>
          <a:p>
            <a:pPr algn="ctr"/>
            <a:endParaRPr lang="en-US" sz="1600" u="sng" dirty="0">
              <a:latin typeface="Segoe UI Semilight" panose="020B0402040204020203" pitchFamily="34" charset="0"/>
              <a:cs typeface="Segoe UI Semilight" panose="020B0402040204020203" pitchFamily="34" charset="0"/>
            </a:endParaRPr>
          </a:p>
          <a:p>
            <a:pPr algn="ctr"/>
            <a:r>
              <a:rPr lang="en-US" sz="2100" b="1" dirty="0">
                <a:latin typeface="Segoe UI Semilight" panose="020B0402040204020203" pitchFamily="34" charset="0"/>
                <a:cs typeface="Segoe UI Semilight" panose="020B0402040204020203" pitchFamily="34" charset="0"/>
              </a:rPr>
              <a:t>Kelly Beasley</a:t>
            </a:r>
          </a:p>
          <a:p>
            <a:pPr algn="ctr"/>
            <a:r>
              <a:rPr lang="en-US" sz="2100" dirty="0">
                <a:latin typeface="Segoe UI Semilight" panose="020B0402040204020203" pitchFamily="34" charset="0"/>
                <a:cs typeface="Segoe UI Semilight" panose="020B0402040204020203" pitchFamily="34" charset="0"/>
                <a:hlinkClick r:id="rId4"/>
              </a:rPr>
              <a:t>beasleyk1@fultonschools.org</a:t>
            </a:r>
            <a:r>
              <a:rPr lang="en-US" sz="2100" dirty="0">
                <a:latin typeface="Segoe UI Semilight" panose="020B0402040204020203" pitchFamily="34" charset="0"/>
                <a:cs typeface="Segoe UI Semilight" panose="020B0402040204020203" pitchFamily="34" charset="0"/>
              </a:rPr>
              <a:t>  Blog: </a:t>
            </a:r>
            <a:r>
              <a:rPr lang="en-US" sz="2100" dirty="0">
                <a:solidFill>
                  <a:srgbClr val="00B0F0"/>
                </a:solidFill>
                <a:latin typeface="Segoe UI Semilight" panose="020B0402040204020203" pitchFamily="34" charset="0"/>
                <a:cs typeface="Segoe UI Semilight" panose="020B0402040204020203" pitchFamily="34" charset="0"/>
                <a:hlinkClick r:id="rId5"/>
              </a:rPr>
              <a:t>npesbeasley.weebly.com</a:t>
            </a:r>
            <a:r>
              <a:rPr lang="en-US" sz="2100" dirty="0">
                <a:solidFill>
                  <a:srgbClr val="00B0F0"/>
                </a:solidFill>
                <a:latin typeface="Segoe UI Semilight" panose="020B0402040204020203" pitchFamily="34" charset="0"/>
                <a:cs typeface="Segoe UI Semilight" panose="020B0402040204020203" pitchFamily="34" charset="0"/>
              </a:rPr>
              <a:t>   </a:t>
            </a:r>
            <a:r>
              <a:rPr lang="en-US" sz="2100" dirty="0">
                <a:latin typeface="Segoe UI Semilight" panose="020B0402040204020203" pitchFamily="34" charset="0"/>
                <a:cs typeface="Segoe UI Semilight" panose="020B0402040204020203" pitchFamily="34" charset="0"/>
              </a:rPr>
              <a:t/>
            </a:r>
            <a:br>
              <a:rPr lang="en-US" sz="2100" dirty="0">
                <a:latin typeface="Segoe UI Semilight" panose="020B0402040204020203" pitchFamily="34" charset="0"/>
                <a:cs typeface="Segoe UI Semilight" panose="020B0402040204020203" pitchFamily="34" charset="0"/>
              </a:rPr>
            </a:br>
            <a:r>
              <a:rPr lang="en-US" sz="2100" dirty="0">
                <a:latin typeface="Segoe UI Semilight" panose="020B0402040204020203" pitchFamily="34" charset="0"/>
                <a:cs typeface="Segoe UI Semilight" panose="020B0402040204020203" pitchFamily="34" charset="0"/>
              </a:rPr>
              <a:t/>
            </a:r>
            <a:br>
              <a:rPr lang="en-US" sz="2100" dirty="0">
                <a:latin typeface="Segoe UI Semilight" panose="020B0402040204020203" pitchFamily="34" charset="0"/>
                <a:cs typeface="Segoe UI Semilight" panose="020B0402040204020203" pitchFamily="34" charset="0"/>
              </a:rPr>
            </a:br>
            <a:r>
              <a:rPr lang="en-US" sz="2100" b="1" dirty="0">
                <a:latin typeface="Segoe UI Semilight" panose="020B0402040204020203" pitchFamily="34" charset="0"/>
                <a:cs typeface="Segoe UI Semilight" panose="020B0402040204020203" pitchFamily="34" charset="0"/>
              </a:rPr>
              <a:t>Laura Lamaster</a:t>
            </a:r>
          </a:p>
          <a:p>
            <a:pPr algn="ctr"/>
            <a:r>
              <a:rPr lang="en-US" sz="2100" dirty="0">
                <a:latin typeface="Segoe UI Semilight" panose="020B0402040204020203" pitchFamily="34" charset="0"/>
                <a:cs typeface="Segoe UI Semilight" panose="020B0402040204020203" pitchFamily="34" charset="0"/>
              </a:rPr>
              <a:t> </a:t>
            </a:r>
            <a:r>
              <a:rPr lang="en-US" sz="2100" dirty="0">
                <a:latin typeface="Segoe UI Semilight" panose="020B0402040204020203" pitchFamily="34" charset="0"/>
                <a:cs typeface="Segoe UI Semilight" panose="020B0402040204020203" pitchFamily="34" charset="0"/>
                <a:hlinkClick r:id="rId6"/>
              </a:rPr>
              <a:t>lamasterl@fultonschools.org</a:t>
            </a:r>
            <a:r>
              <a:rPr lang="en-US" sz="2100" dirty="0">
                <a:latin typeface="Segoe UI Semilight" panose="020B0402040204020203" pitchFamily="34" charset="0"/>
                <a:cs typeface="Segoe UI Semilight" panose="020B0402040204020203" pitchFamily="34" charset="0"/>
              </a:rPr>
              <a:t>  Blog: </a:t>
            </a:r>
            <a:r>
              <a:rPr lang="en-US" sz="2000" u="sng" dirty="0">
                <a:solidFill>
                  <a:srgbClr val="0E0EFF"/>
                </a:solidFill>
                <a:latin typeface="Segoe UI Semilight" panose="020B0402040204020203" pitchFamily="34" charset="0"/>
                <a:cs typeface="Segoe UI Semilight" panose="020B0402040204020203" pitchFamily="34" charset="0"/>
              </a:rPr>
              <a:t>mslamaster.weebly.com </a:t>
            </a:r>
          </a:p>
          <a:p>
            <a:pPr algn="ctr"/>
            <a:r>
              <a:rPr lang="en-US" sz="2100">
                <a:latin typeface="Segoe UI Semilight" panose="020B0402040204020203" pitchFamily="34" charset="0"/>
                <a:cs typeface="Segoe UI Semilight" panose="020B0402040204020203" pitchFamily="34" charset="0"/>
              </a:rPr>
              <a:t/>
            </a:r>
            <a:br>
              <a:rPr lang="en-US" sz="2100">
                <a:latin typeface="Segoe UI Semilight" panose="020B0402040204020203" pitchFamily="34" charset="0"/>
                <a:cs typeface="Segoe UI Semilight" panose="020B0402040204020203" pitchFamily="34" charset="0"/>
              </a:rPr>
            </a:br>
            <a:r>
              <a:rPr lang="en-US" sz="2100" smtClean="0">
                <a:latin typeface="Segoe UI Semilight" panose="020B0402040204020203" pitchFamily="34" charset="0"/>
                <a:cs typeface="Segoe UI Semilight" panose="020B0402040204020203" pitchFamily="34" charset="0"/>
              </a:rPr>
              <a:t>flararety</a:t>
            </a:r>
            <a:r>
              <a:rPr lang="en-US" sz="2100" smtClean="0">
                <a:latin typeface="Segoe UI Semilight" panose="020B0402040204020203" pitchFamily="34" charset="0"/>
                <a:cs typeface="Segoe UI Semilight" panose="020B0402040204020203" pitchFamily="34" charset="0"/>
              </a:rPr>
              <a:t>a@fultonschools.org</a:t>
            </a:r>
            <a:r>
              <a:rPr lang="en-US" sz="2100" smtClean="0">
                <a:latin typeface="Segoe UI Semilight" panose="020B0402040204020203" pitchFamily="34" charset="0"/>
                <a:cs typeface="Segoe UI Semilight" panose="020B0402040204020203" pitchFamily="34" charset="0"/>
              </a:rPr>
              <a:t> </a:t>
            </a:r>
            <a:r>
              <a:rPr lang="en-US" sz="2100">
                <a:latin typeface="Segoe UI Semilight" panose="020B0402040204020203" pitchFamily="34" charset="0"/>
                <a:cs typeface="Segoe UI Semilight" panose="020B0402040204020203" pitchFamily="34" charset="0"/>
              </a:rPr>
              <a:t>Blog</a:t>
            </a:r>
            <a:r>
              <a:rPr lang="en-US" sz="2100" smtClean="0">
                <a:latin typeface="Segoe UI Semilight" panose="020B0402040204020203" pitchFamily="34" charset="0"/>
                <a:cs typeface="Segoe UI Semilight" panose="020B0402040204020203" pitchFamily="34" charset="0"/>
              </a:rPr>
              <a:t>:</a:t>
            </a:r>
            <a:r>
              <a:rPr lang="en-US" sz="2100" dirty="0">
                <a:latin typeface="Segoe UI Semilight" panose="020B0402040204020203" pitchFamily="34" charset="0"/>
                <a:cs typeface="Segoe UI Semilight" panose="020B0402040204020203" pitchFamily="34" charset="0"/>
              </a:rPr>
              <a:t/>
            </a:r>
            <a:br>
              <a:rPr lang="en-US" sz="2100" dirty="0">
                <a:latin typeface="Segoe UI Semilight" panose="020B0402040204020203" pitchFamily="34" charset="0"/>
                <a:cs typeface="Segoe UI Semilight" panose="020B0402040204020203" pitchFamily="34" charset="0"/>
              </a:rPr>
            </a:br>
            <a:r>
              <a:rPr lang="en-US" sz="2100" dirty="0">
                <a:latin typeface="Segoe UI Semilight" panose="020B0402040204020203" pitchFamily="34" charset="0"/>
                <a:cs typeface="Segoe UI Semilight" panose="020B0402040204020203" pitchFamily="34" charset="0"/>
              </a:rPr>
              <a:t/>
            </a:r>
            <a:br>
              <a:rPr lang="en-US" sz="2100" dirty="0">
                <a:latin typeface="Segoe UI Semilight" panose="020B0402040204020203" pitchFamily="34" charset="0"/>
                <a:cs typeface="Segoe UI Semilight" panose="020B0402040204020203" pitchFamily="34" charset="0"/>
              </a:rPr>
            </a:br>
            <a:r>
              <a:rPr lang="en-US" sz="2100" b="1" dirty="0">
                <a:latin typeface="Segoe UI Semilight" panose="020B0402040204020203" pitchFamily="34" charset="0"/>
                <a:cs typeface="Segoe UI Semilight" panose="020B0402040204020203" pitchFamily="34" charset="0"/>
              </a:rPr>
              <a:t>Julie May</a:t>
            </a:r>
          </a:p>
          <a:p>
            <a:pPr algn="ctr"/>
            <a:r>
              <a:rPr lang="en-US" sz="2100" dirty="0">
                <a:latin typeface="Segoe UI Semilight" panose="020B0402040204020203" pitchFamily="34" charset="0"/>
                <a:cs typeface="Segoe UI Semilight" panose="020B0402040204020203" pitchFamily="34" charset="0"/>
                <a:hlinkClick r:id="rId7"/>
              </a:rPr>
              <a:t>MAYJ@fultonschools.org</a:t>
            </a:r>
            <a:r>
              <a:rPr lang="en-US" sz="2100" dirty="0">
                <a:latin typeface="Segoe UI Semilight" panose="020B0402040204020203" pitchFamily="34" charset="0"/>
                <a:cs typeface="Segoe UI Semilight" panose="020B0402040204020203" pitchFamily="34" charset="0"/>
              </a:rPr>
              <a:t>     Blog: </a:t>
            </a:r>
            <a:r>
              <a:rPr lang="en-US" sz="2100" dirty="0">
                <a:latin typeface="Segoe UI Semilight" panose="020B0402040204020203" pitchFamily="34" charset="0"/>
                <a:cs typeface="Segoe UI Semilight" panose="020B0402040204020203" pitchFamily="34" charset="0"/>
                <a:hlinkClick r:id="rId8"/>
              </a:rPr>
              <a:t>mrsmayj.weebly.com</a:t>
            </a:r>
            <a:r>
              <a:rPr lang="en-US" sz="2100" dirty="0">
                <a:latin typeface="Segoe UI Semilight" panose="020B0402040204020203" pitchFamily="34" charset="0"/>
                <a:cs typeface="Segoe UI Semilight" panose="020B0402040204020203" pitchFamily="34" charset="0"/>
              </a:rPr>
              <a:t/>
            </a:r>
            <a:br>
              <a:rPr lang="en-US" sz="2100" dirty="0">
                <a:latin typeface="Segoe UI Semilight" panose="020B0402040204020203" pitchFamily="34" charset="0"/>
                <a:cs typeface="Segoe UI Semilight" panose="020B0402040204020203" pitchFamily="34" charset="0"/>
              </a:rPr>
            </a:br>
            <a:endParaRPr lang="en-US" sz="2100" dirty="0">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23114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76200" y="0"/>
            <a:ext cx="9144000" cy="6858000"/>
          </a:xfrm>
          <a:prstGeom prst="rect">
            <a:avLst/>
          </a:prstGeom>
          <a:noFill/>
          <a:ln>
            <a:noFill/>
          </a:ln>
        </p:spPr>
      </p:pic>
      <p:sp>
        <p:nvSpPr>
          <p:cNvPr id="3" name="Title 11"/>
          <p:cNvSpPr txBox="1">
            <a:spLocks/>
          </p:cNvSpPr>
          <p:nvPr/>
        </p:nvSpPr>
        <p:spPr>
          <a:xfrm>
            <a:off x="685800" y="7620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5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CAT MOMs</a:t>
            </a:r>
          </a:p>
        </p:txBody>
      </p:sp>
      <p:sp>
        <p:nvSpPr>
          <p:cNvPr id="4" name="Rectangle 3"/>
          <p:cNvSpPr txBox="1">
            <a:spLocks noChangeArrowheads="1"/>
          </p:cNvSpPr>
          <p:nvPr/>
        </p:nvSpPr>
        <p:spPr>
          <a:xfrm>
            <a:off x="838200" y="1600200"/>
            <a:ext cx="7162800" cy="4572000"/>
          </a:xfrm>
          <a:prstGeom prst="rect">
            <a:avLst/>
          </a:prstGeom>
        </p:spPr>
        <p:txBody>
          <a:bodyPr vert="horz" lIns="91440" tIns="45720" rIns="91440" bIns="45720" rtlCol="0">
            <a:normAutofit fontScale="92500" lnSpcReduction="10000"/>
          </a:bodyPr>
          <a:lstStyle/>
          <a:p>
            <a:r>
              <a:rPr lang="en-US" altLang="en-US" sz="2800" dirty="0" smtClean="0"/>
              <a:t>Thank </a:t>
            </a:r>
            <a:r>
              <a:rPr lang="en-US" altLang="en-US" sz="2800" dirty="0"/>
              <a:t>you to Alyssa Siegel and Kim </a:t>
            </a:r>
            <a:r>
              <a:rPr lang="en-US" altLang="en-US" sz="2800" dirty="0" err="1"/>
              <a:t>Samari</a:t>
            </a:r>
            <a:r>
              <a:rPr lang="en-US" altLang="en-US" sz="2800" dirty="0"/>
              <a:t> for volunteering to be our </a:t>
            </a:r>
            <a:r>
              <a:rPr lang="en-US" altLang="en-US" sz="2800" dirty="0" smtClean="0"/>
              <a:t>wonderful CAT classroom  moms.</a:t>
            </a:r>
          </a:p>
          <a:p>
            <a:endParaRPr lang="en-US" altLang="en-US" sz="2800" dirty="0"/>
          </a:p>
          <a:p>
            <a:r>
              <a:rPr lang="en-US" altLang="en-US" sz="2800" dirty="0" smtClean="0"/>
              <a:t>Please help when they ask.  </a:t>
            </a:r>
            <a:r>
              <a:rPr lang="en-US" altLang="en-US" sz="2800" dirty="0" smtClean="0">
                <a:sym typeface="Wingdings" panose="05000000000000000000" pitchFamily="2" charset="2"/>
              </a:rPr>
              <a:t></a:t>
            </a:r>
          </a:p>
          <a:p>
            <a:endParaRPr lang="en-US" altLang="en-US" sz="2800" dirty="0">
              <a:sym typeface="Wingdings" panose="05000000000000000000" pitchFamily="2" charset="2"/>
            </a:endParaRPr>
          </a:p>
          <a:p>
            <a:r>
              <a:rPr lang="en-US" altLang="en-US" sz="2800" dirty="0" smtClean="0"/>
              <a:t>They </a:t>
            </a:r>
            <a:r>
              <a:rPr lang="en-US" altLang="en-US" sz="2800" dirty="0"/>
              <a:t>will be sharing information with you soon.</a:t>
            </a:r>
          </a:p>
          <a:p>
            <a:endParaRPr lang="en-US" altLang="en-US" sz="2800" dirty="0"/>
          </a:p>
          <a:p>
            <a:endParaRPr lang="en-US" altLang="en-US" sz="2800" dirty="0"/>
          </a:p>
          <a:p>
            <a:r>
              <a:rPr lang="en-US" altLang="en-US" sz="2800" dirty="0"/>
              <a:t>See forms to sign up for Emergency </a:t>
            </a:r>
            <a:r>
              <a:rPr lang="en-US" altLang="en-US" sz="2800" dirty="0" smtClean="0"/>
              <a:t>snacks</a:t>
            </a:r>
          </a:p>
          <a:p>
            <a:pPr marR="0" lvl="0" algn="ctr" defTabSz="914400" rtl="0" eaLnBrk="1" fontAlgn="auto" latinLnBrk="0" hangingPunct="1">
              <a:lnSpc>
                <a:spcPct val="100000"/>
              </a:lnSpc>
              <a:spcBef>
                <a:spcPct val="20000"/>
              </a:spcBef>
              <a:spcAft>
                <a:spcPts val="0"/>
              </a:spcAft>
              <a:buClrTx/>
              <a:buSzTx/>
              <a:tabLst/>
              <a:defRPr/>
            </a:pPr>
            <a:endParaRPr lang="en-US" sz="2400" dirty="0">
              <a:latin typeface="Segoe UI Semilight" panose="020B0402040204020203" pitchFamily="34" charset="0"/>
              <a:cs typeface="Segoe UI Semilight" panose="020B0402040204020203" pitchFamily="34" charset="0"/>
            </a:endParaRPr>
          </a:p>
          <a:p>
            <a:pPr marR="0" lvl="0" algn="ctr" defTabSz="914400" rtl="0" eaLnBrk="1" fontAlgn="auto" latinLnBrk="0" hangingPunct="1">
              <a:lnSpc>
                <a:spcPct val="100000"/>
              </a:lnSpc>
              <a:spcBef>
                <a:spcPct val="20000"/>
              </a:spcBef>
              <a:spcAft>
                <a:spcPts val="0"/>
              </a:spcAft>
              <a:buClrTx/>
              <a:buSzTx/>
              <a:tabLst/>
              <a:defRPr/>
            </a:pPr>
            <a:r>
              <a:rPr lang="en-US" sz="2400" dirty="0" smtClean="0">
                <a:latin typeface="Segoe UI Semilight" panose="020B0402040204020203" pitchFamily="34" charset="0"/>
                <a:cs typeface="Segoe UI Semilight" panose="020B0402040204020203" pitchFamily="34" charset="0"/>
              </a:rPr>
              <a:t> </a:t>
            </a:r>
            <a:endParaRPr lang="en-US" sz="2400" i="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kumimoji="0" lang="en-US" sz="2000" b="0" i="0" u="sng"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extLst>
      <p:ext uri="{BB962C8B-B14F-4D97-AF65-F5344CB8AC3E}">
        <p14:creationId xmlns:p14="http://schemas.microsoft.com/office/powerpoint/2010/main" val="3859610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287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200" noProof="0" dirty="0" smtClean="0">
                <a:ln w="17780" cmpd="sng">
                  <a:solidFill>
                    <a:schemeClr val="accent5">
                      <a:lumMod val="60000"/>
                      <a:lumOff val="40000"/>
                    </a:schemeClr>
                  </a:solidFill>
                  <a:prstDash val="solid"/>
                  <a:miter lim="800000"/>
                </a:ln>
                <a:effectLst>
                  <a:outerShdw blurRad="50800" algn="tl" rotWithShape="0">
                    <a:srgbClr val="000000"/>
                  </a:outerShdw>
                </a:effectLst>
                <a:latin typeface="Love Ya Like A Sister Solid" pitchFamily="2" charset="0"/>
                <a:ea typeface="+mj-ea"/>
                <a:cs typeface="+mj-cs"/>
              </a:rPr>
              <a:t>Emergency Snack List</a:t>
            </a:r>
            <a:endParaRPr kumimoji="0" lang="en-US" sz="52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5" name="Rectangle 3"/>
          <p:cNvSpPr txBox="1">
            <a:spLocks noChangeArrowheads="1"/>
          </p:cNvSpPr>
          <p:nvPr/>
        </p:nvSpPr>
        <p:spPr>
          <a:xfrm>
            <a:off x="609600" y="1600200"/>
            <a:ext cx="7696200" cy="4343400"/>
          </a:xfrm>
          <a:prstGeom prst="rect">
            <a:avLst/>
          </a:prstGeom>
        </p:spPr>
        <p:txBody>
          <a:bodyPr vert="horz" lIns="91440" tIns="45720" rIns="91440" bIns="45720" rtlCol="0">
            <a:normAutofit/>
          </a:bodyPr>
          <a:lstStyle/>
          <a:p>
            <a:pPr algn="ctr"/>
            <a:endParaRPr lang="en-US" sz="1600" u="sng" dirty="0">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58494653"/>
              </p:ext>
            </p:extLst>
          </p:nvPr>
        </p:nvGraphicFramePr>
        <p:xfrm>
          <a:off x="1524000" y="2057402"/>
          <a:ext cx="6096000" cy="3886200"/>
        </p:xfrm>
        <a:graphic>
          <a:graphicData uri="http://schemas.openxmlformats.org/drawingml/2006/table">
            <a:tbl>
              <a:tblPr firstRow="1" bandRow="1">
                <a:tableStyleId>{5C22544A-7EE6-4342-B048-85BDC9FD1C3A}</a:tableStyleId>
              </a:tblPr>
              <a:tblGrid>
                <a:gridCol w="1524000"/>
                <a:gridCol w="1524000"/>
                <a:gridCol w="1524000"/>
                <a:gridCol w="1524000"/>
              </a:tblGrid>
              <a:tr h="647700">
                <a:tc>
                  <a:txBody>
                    <a:bodyPr/>
                    <a:lstStyle/>
                    <a:p>
                      <a:r>
                        <a:rPr lang="en-US" dirty="0" smtClean="0"/>
                        <a:t>Month</a:t>
                      </a:r>
                      <a:endParaRPr lang="en-US" dirty="0"/>
                    </a:p>
                  </a:txBody>
                  <a:tcPr/>
                </a:tc>
                <a:tc>
                  <a:txBody>
                    <a:bodyPr/>
                    <a:lstStyle/>
                    <a:p>
                      <a:r>
                        <a:rPr lang="en-US" dirty="0" smtClean="0"/>
                        <a:t>Name</a:t>
                      </a:r>
                      <a:endParaRPr lang="en-US" dirty="0"/>
                    </a:p>
                  </a:txBody>
                  <a:tcPr/>
                </a:tc>
                <a:tc>
                  <a:txBody>
                    <a:bodyPr/>
                    <a:lstStyle/>
                    <a:p>
                      <a:r>
                        <a:rPr lang="en-US" dirty="0" smtClean="0"/>
                        <a:t>Month</a:t>
                      </a:r>
                      <a:endParaRPr lang="en-US" dirty="0"/>
                    </a:p>
                  </a:txBody>
                  <a:tcPr/>
                </a:tc>
                <a:tc>
                  <a:txBody>
                    <a:bodyPr/>
                    <a:lstStyle/>
                    <a:p>
                      <a:r>
                        <a:rPr lang="en-US" dirty="0" smtClean="0"/>
                        <a:t>Name</a:t>
                      </a:r>
                      <a:endParaRPr lang="en-US" dirty="0"/>
                    </a:p>
                  </a:txBody>
                  <a:tcPr/>
                </a:tc>
              </a:tr>
              <a:tr h="647700">
                <a:tc>
                  <a:txBody>
                    <a:bodyPr/>
                    <a:lstStyle/>
                    <a:p>
                      <a:r>
                        <a:rPr lang="en-US" b="1" dirty="0" smtClean="0"/>
                        <a:t>AUGUST</a:t>
                      </a:r>
                      <a:endParaRPr lang="en-US" b="1" dirty="0"/>
                    </a:p>
                  </a:txBody>
                  <a:tcPr/>
                </a:tc>
                <a:tc>
                  <a:txBody>
                    <a:bodyPr/>
                    <a:lstStyle/>
                    <a:p>
                      <a:endParaRPr lang="en-US" dirty="0"/>
                    </a:p>
                  </a:txBody>
                  <a:tcPr/>
                </a:tc>
                <a:tc>
                  <a:txBody>
                    <a:bodyPr/>
                    <a:lstStyle/>
                    <a:p>
                      <a:r>
                        <a:rPr lang="en-US" b="1" dirty="0" smtClean="0"/>
                        <a:t>JANUARY</a:t>
                      </a:r>
                      <a:endParaRPr lang="en-US" b="1" dirty="0"/>
                    </a:p>
                  </a:txBody>
                  <a:tcPr/>
                </a:tc>
                <a:tc>
                  <a:txBody>
                    <a:bodyPr/>
                    <a:lstStyle/>
                    <a:p>
                      <a:endParaRPr lang="en-US" dirty="0"/>
                    </a:p>
                  </a:txBody>
                  <a:tcPr/>
                </a:tc>
              </a:tr>
              <a:tr h="647700">
                <a:tc>
                  <a:txBody>
                    <a:bodyPr/>
                    <a:lstStyle/>
                    <a:p>
                      <a:r>
                        <a:rPr lang="en-US" b="1" dirty="0" smtClean="0"/>
                        <a:t>SEPTEMBER</a:t>
                      </a:r>
                      <a:endParaRPr lang="en-US" b="1" dirty="0"/>
                    </a:p>
                  </a:txBody>
                  <a:tcPr/>
                </a:tc>
                <a:tc>
                  <a:txBody>
                    <a:bodyPr/>
                    <a:lstStyle/>
                    <a:p>
                      <a:endParaRPr lang="en-US" dirty="0"/>
                    </a:p>
                  </a:txBody>
                  <a:tcPr/>
                </a:tc>
                <a:tc>
                  <a:txBody>
                    <a:bodyPr/>
                    <a:lstStyle/>
                    <a:p>
                      <a:r>
                        <a:rPr lang="en-US" b="1" dirty="0" smtClean="0"/>
                        <a:t>FEBRUARY</a:t>
                      </a:r>
                      <a:endParaRPr lang="en-US" b="1" dirty="0"/>
                    </a:p>
                  </a:txBody>
                  <a:tcPr/>
                </a:tc>
                <a:tc>
                  <a:txBody>
                    <a:bodyPr/>
                    <a:lstStyle/>
                    <a:p>
                      <a:endParaRPr lang="en-US"/>
                    </a:p>
                  </a:txBody>
                  <a:tcPr/>
                </a:tc>
              </a:tr>
              <a:tr h="647700">
                <a:tc>
                  <a:txBody>
                    <a:bodyPr/>
                    <a:lstStyle/>
                    <a:p>
                      <a:r>
                        <a:rPr lang="en-US" b="1" dirty="0" smtClean="0"/>
                        <a:t>OCTOBER</a:t>
                      </a:r>
                      <a:endParaRPr lang="en-US" b="1" dirty="0"/>
                    </a:p>
                  </a:txBody>
                  <a:tcPr/>
                </a:tc>
                <a:tc>
                  <a:txBody>
                    <a:bodyPr/>
                    <a:lstStyle/>
                    <a:p>
                      <a:endParaRPr lang="en-US" dirty="0"/>
                    </a:p>
                  </a:txBody>
                  <a:tcPr/>
                </a:tc>
                <a:tc>
                  <a:txBody>
                    <a:bodyPr/>
                    <a:lstStyle/>
                    <a:p>
                      <a:r>
                        <a:rPr lang="en-US" b="1" dirty="0" smtClean="0"/>
                        <a:t>MARCH</a:t>
                      </a:r>
                      <a:endParaRPr lang="en-US" b="1" dirty="0"/>
                    </a:p>
                  </a:txBody>
                  <a:tcPr/>
                </a:tc>
                <a:tc>
                  <a:txBody>
                    <a:bodyPr/>
                    <a:lstStyle/>
                    <a:p>
                      <a:endParaRPr lang="en-US" dirty="0"/>
                    </a:p>
                  </a:txBody>
                  <a:tcPr/>
                </a:tc>
              </a:tr>
              <a:tr h="647700">
                <a:tc>
                  <a:txBody>
                    <a:bodyPr/>
                    <a:lstStyle/>
                    <a:p>
                      <a:r>
                        <a:rPr lang="en-US" b="1" dirty="0" smtClean="0"/>
                        <a:t>NOVEMBER</a:t>
                      </a:r>
                      <a:endParaRPr lang="en-US" b="1" dirty="0"/>
                    </a:p>
                  </a:txBody>
                  <a:tcPr/>
                </a:tc>
                <a:tc>
                  <a:txBody>
                    <a:bodyPr/>
                    <a:lstStyle/>
                    <a:p>
                      <a:endParaRPr lang="en-US" dirty="0"/>
                    </a:p>
                  </a:txBody>
                  <a:tcPr/>
                </a:tc>
                <a:tc>
                  <a:txBody>
                    <a:bodyPr/>
                    <a:lstStyle/>
                    <a:p>
                      <a:r>
                        <a:rPr lang="en-US" b="1" dirty="0" smtClean="0"/>
                        <a:t>APRIL</a:t>
                      </a:r>
                      <a:endParaRPr lang="en-US" b="1" dirty="0"/>
                    </a:p>
                  </a:txBody>
                  <a:tcPr/>
                </a:tc>
                <a:tc>
                  <a:txBody>
                    <a:bodyPr/>
                    <a:lstStyle/>
                    <a:p>
                      <a:endParaRPr lang="en-US" dirty="0"/>
                    </a:p>
                  </a:txBody>
                  <a:tcPr/>
                </a:tc>
              </a:tr>
              <a:tr h="647700">
                <a:tc>
                  <a:txBody>
                    <a:bodyPr/>
                    <a:lstStyle/>
                    <a:p>
                      <a:r>
                        <a:rPr lang="en-US" b="1" dirty="0" smtClean="0"/>
                        <a:t>DECEMBER</a:t>
                      </a:r>
                      <a:endParaRPr lang="en-US" b="1" dirty="0"/>
                    </a:p>
                  </a:txBody>
                  <a:tcPr/>
                </a:tc>
                <a:tc>
                  <a:txBody>
                    <a:bodyPr/>
                    <a:lstStyle/>
                    <a:p>
                      <a:endParaRPr lang="en-US" dirty="0"/>
                    </a:p>
                  </a:txBody>
                  <a:tcPr/>
                </a:tc>
                <a:tc>
                  <a:txBody>
                    <a:bodyPr/>
                    <a:lstStyle/>
                    <a:p>
                      <a:r>
                        <a:rPr lang="en-US" b="1" dirty="0" smtClean="0"/>
                        <a:t>MAY</a:t>
                      </a:r>
                      <a:endParaRPr lang="en-US" b="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59522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76200" y="0"/>
            <a:ext cx="9144000" cy="6858000"/>
          </a:xfrm>
          <a:prstGeom prst="rect">
            <a:avLst/>
          </a:prstGeom>
          <a:noFill/>
          <a:ln>
            <a:noFill/>
          </a:ln>
        </p:spPr>
      </p:pic>
      <p:sp>
        <p:nvSpPr>
          <p:cNvPr id="3" name="Title 11"/>
          <p:cNvSpPr txBox="1">
            <a:spLocks/>
          </p:cNvSpPr>
          <p:nvPr/>
        </p:nvSpPr>
        <p:spPr>
          <a:xfrm>
            <a:off x="457200" y="990600"/>
            <a:ext cx="7924800" cy="9144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500" i="0" u="none" strike="noStrike" kern="1200" cap="none" spc="0" normalizeH="0" baseline="0" noProof="0" dirty="0" smtClean="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Questions/Communications</a:t>
            </a:r>
            <a:endParaRPr kumimoji="0" lang="en-US" sz="55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endParaRPr>
          </a:p>
        </p:txBody>
      </p:sp>
      <p:sp>
        <p:nvSpPr>
          <p:cNvPr id="4" name="Rectangle 3"/>
          <p:cNvSpPr txBox="1">
            <a:spLocks noChangeArrowheads="1"/>
          </p:cNvSpPr>
          <p:nvPr/>
        </p:nvSpPr>
        <p:spPr>
          <a:xfrm>
            <a:off x="838200" y="1600200"/>
            <a:ext cx="7162800" cy="45720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endParaRPr lang="en-US" sz="2400" dirty="0">
              <a:latin typeface="Segoe UI Semilight" panose="020B0402040204020203" pitchFamily="34" charset="0"/>
              <a:cs typeface="Segoe UI Semilight" panose="020B0402040204020203" pitchFamily="34" charset="0"/>
            </a:endParaRPr>
          </a:p>
          <a:p>
            <a:pPr marR="0" lvl="0" algn="ctr" defTabSz="914400" rtl="0" eaLnBrk="1" fontAlgn="auto" latinLnBrk="0" hangingPunct="1">
              <a:lnSpc>
                <a:spcPct val="100000"/>
              </a:lnSpc>
              <a:spcBef>
                <a:spcPct val="20000"/>
              </a:spcBef>
              <a:spcAft>
                <a:spcPts val="0"/>
              </a:spcAft>
              <a:buClrTx/>
              <a:buSzTx/>
              <a:tabLst/>
              <a:defRPr/>
            </a:pPr>
            <a:r>
              <a:rPr lang="en-US" sz="2400" dirty="0" smtClean="0">
                <a:latin typeface="Segoe UI Semilight" panose="020B0402040204020203" pitchFamily="34" charset="0"/>
                <a:cs typeface="Segoe UI Semilight" panose="020B0402040204020203" pitchFamily="34" charset="0"/>
              </a:rPr>
              <a:t> </a:t>
            </a:r>
            <a:endParaRPr lang="en-US" sz="2400" i="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kumimoji="0" lang="en-US" sz="2000" b="0" i="0" u="sng"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990600" y="1981199"/>
            <a:ext cx="6858000" cy="4524315"/>
          </a:xfrm>
          <a:prstGeom prst="rect">
            <a:avLst/>
          </a:prstGeom>
        </p:spPr>
        <p:txBody>
          <a:bodyPr wrap="square">
            <a:spAutoFit/>
          </a:bodyPr>
          <a:lstStyle/>
          <a:p>
            <a:pPr lvl="1">
              <a:defRPr/>
            </a:pPr>
            <a:r>
              <a:rPr lang="en-US" altLang="en-US" sz="3200" dirty="0">
                <a:hlinkClick r:id="rId3"/>
              </a:rPr>
              <a:t>http://mslamaster.weebly.com</a:t>
            </a:r>
            <a:r>
              <a:rPr lang="en-US" altLang="en-US" sz="3200" dirty="0"/>
              <a:t> </a:t>
            </a:r>
            <a:endParaRPr lang="en-US" altLang="en-US" sz="3200" dirty="0" smtClean="0"/>
          </a:p>
          <a:p>
            <a:pPr lvl="1">
              <a:defRPr/>
            </a:pPr>
            <a:r>
              <a:rPr lang="en-US" altLang="en-US" sz="3200" dirty="0" smtClean="0"/>
              <a:t>(</a:t>
            </a:r>
            <a:r>
              <a:rPr lang="en-US" altLang="en-US" sz="3200" dirty="0"/>
              <a:t>QR </a:t>
            </a:r>
            <a:r>
              <a:rPr lang="en-US" altLang="en-US" sz="3200" dirty="0" smtClean="0"/>
              <a:t>code back of room)</a:t>
            </a:r>
            <a:endParaRPr lang="en-US" altLang="en-US" sz="3200" dirty="0"/>
          </a:p>
          <a:p>
            <a:pPr lvl="1">
              <a:defRPr/>
            </a:pPr>
            <a:r>
              <a:rPr lang="en-US" altLang="en-US" sz="3200" dirty="0"/>
              <a:t>Twitter:  @</a:t>
            </a:r>
            <a:r>
              <a:rPr lang="en-US" altLang="en-US" sz="3200" dirty="0" err="1"/>
              <a:t>laura_Lamaster</a:t>
            </a:r>
            <a:endParaRPr lang="en-US" altLang="en-US" sz="3200" dirty="0"/>
          </a:p>
          <a:p>
            <a:pPr lvl="1">
              <a:defRPr/>
            </a:pPr>
            <a:r>
              <a:rPr lang="en-US" altLang="en-US" sz="3200" dirty="0">
                <a:hlinkClick r:id="rId4"/>
              </a:rPr>
              <a:t>lamasterl@fultonschools.org</a:t>
            </a:r>
            <a:r>
              <a:rPr lang="en-US" altLang="en-US" sz="3200" dirty="0"/>
              <a:t> </a:t>
            </a:r>
            <a:endParaRPr lang="en-US" altLang="en-US" sz="3200" dirty="0" smtClean="0"/>
          </a:p>
          <a:p>
            <a:pPr lvl="1">
              <a:defRPr/>
            </a:pPr>
            <a:r>
              <a:rPr lang="en-US" altLang="en-US" sz="3200" dirty="0" smtClean="0"/>
              <a:t>(</a:t>
            </a:r>
            <a:r>
              <a:rPr lang="en-US" altLang="en-US" sz="3200" dirty="0"/>
              <a:t>QR </a:t>
            </a:r>
            <a:r>
              <a:rPr lang="en-US" altLang="en-US" sz="3200" dirty="0" smtClean="0"/>
              <a:t>code back  </a:t>
            </a:r>
            <a:r>
              <a:rPr lang="en-US" altLang="en-US" sz="3200" smtClean="0"/>
              <a:t>of room)</a:t>
            </a:r>
            <a:endParaRPr lang="en-US" altLang="en-US" sz="3200" dirty="0"/>
          </a:p>
          <a:p>
            <a:pPr lvl="1">
              <a:defRPr/>
            </a:pPr>
            <a:r>
              <a:rPr lang="en-US" altLang="en-US" sz="3200" dirty="0" smtClean="0"/>
              <a:t>Download app: </a:t>
            </a:r>
          </a:p>
          <a:p>
            <a:pPr lvl="1">
              <a:defRPr/>
            </a:pPr>
            <a:r>
              <a:rPr lang="en-US" altLang="en-US" sz="3200" dirty="0" smtClean="0"/>
              <a:t>Join Class</a:t>
            </a:r>
          </a:p>
          <a:p>
            <a:pPr lvl="1">
              <a:defRPr/>
            </a:pPr>
            <a:r>
              <a:rPr lang="en-US" altLang="en-US" sz="3200" dirty="0" smtClean="0"/>
              <a:t>Use code:  bge34k</a:t>
            </a:r>
          </a:p>
          <a:p>
            <a:pPr lvl="1" algn="ctr"/>
            <a:endParaRPr lang="en-US" altLang="en-US" sz="3200" dirty="0"/>
          </a:p>
        </p:txBody>
      </p:sp>
      <p:pic>
        <p:nvPicPr>
          <p:cNvPr id="6" name="Picture 2"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4343400"/>
            <a:ext cx="25431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612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762000"/>
            <a:ext cx="7772400" cy="1371600"/>
          </a:xfrm>
          <a:prstGeom prst="rect">
            <a:avLst/>
          </a:prstGeom>
        </p:spPr>
        <p:txBody>
          <a:bodyPr>
            <a:normAutofit/>
          </a:bodyPr>
          <a:lstStyle/>
          <a:p>
            <a:pPr lvl="0" algn="ctr">
              <a:spcBef>
                <a:spcPct val="0"/>
              </a:spcBef>
              <a:defRPr/>
            </a:pPr>
            <a:r>
              <a:rPr lang="en-US" sz="5500" dirty="0" smtClean="0">
                <a:ln w="17780" cmpd="sng">
                  <a:solidFill>
                    <a:schemeClr val="accent5">
                      <a:lumMod val="60000"/>
                      <a:lumOff val="40000"/>
                    </a:schemeClr>
                  </a:solidFill>
                  <a:prstDash val="solid"/>
                  <a:miter lim="800000"/>
                </a:ln>
                <a:effectLst>
                  <a:outerShdw blurRad="50800" algn="tl" rotWithShape="0">
                    <a:srgbClr val="000000"/>
                  </a:outerShdw>
                </a:effectLst>
                <a:latin typeface="Segoe UI Semilight" panose="020B0402040204020203" pitchFamily="34" charset="0"/>
                <a:cs typeface="Segoe UI Semilight" panose="020B0402040204020203" pitchFamily="34" charset="0"/>
              </a:rPr>
              <a:t>Communication</a:t>
            </a:r>
          </a:p>
          <a:p>
            <a:pPr lvl="0" algn="ctr">
              <a:spcBef>
                <a:spcPct val="0"/>
              </a:spcBef>
              <a:defRPr/>
            </a:pPr>
            <a:endParaRPr lang="en-US" sz="5500" dirty="0">
              <a:ln w="17780" cmpd="sng">
                <a:solidFill>
                  <a:schemeClr val="accent5">
                    <a:lumMod val="60000"/>
                    <a:lumOff val="40000"/>
                  </a:schemeClr>
                </a:solidFill>
                <a:prstDash val="solid"/>
                <a:miter lim="800000"/>
              </a:ln>
              <a:effectLst>
                <a:outerShdw blurRad="50800" algn="tl" rotWithShape="0">
                  <a:srgbClr val="000000"/>
                </a:outerShdw>
              </a:effectLst>
              <a:latin typeface="Segoe UI Semilight" panose="020B0402040204020203" pitchFamily="34" charset="0"/>
              <a:cs typeface="Segoe UI Semilight" panose="020B0402040204020203" pitchFamily="34" charset="0"/>
            </a:endParaRPr>
          </a:p>
          <a:p>
            <a:pPr lvl="0" algn="ctr">
              <a:spcBef>
                <a:spcPct val="0"/>
              </a:spcBef>
              <a:defRPr/>
            </a:pPr>
            <a:endParaRPr lang="en-US" sz="5500" dirty="0">
              <a:ln w="17780" cmpd="sng">
                <a:solidFill>
                  <a:schemeClr val="accent5">
                    <a:lumMod val="60000"/>
                    <a:lumOff val="40000"/>
                  </a:schemeClr>
                </a:solidFill>
                <a:prstDash val="solid"/>
                <a:miter lim="800000"/>
              </a:ln>
              <a:effectLst>
                <a:outerShdw blurRad="50800" algn="tl" rotWithShape="0">
                  <a:srgbClr val="000000"/>
                </a:outerShdw>
              </a:effectLst>
              <a:latin typeface="Segoe UI Semilight" panose="020B0402040204020203" pitchFamily="34" charset="0"/>
              <a:cs typeface="Segoe UI Semilight" panose="020B0402040204020203" pitchFamily="34" charset="0"/>
            </a:endParaRPr>
          </a:p>
        </p:txBody>
      </p:sp>
      <p:sp>
        <p:nvSpPr>
          <p:cNvPr id="4" name="Rectangle 3"/>
          <p:cNvSpPr txBox="1">
            <a:spLocks noChangeArrowheads="1"/>
          </p:cNvSpPr>
          <p:nvPr/>
        </p:nvSpPr>
        <p:spPr>
          <a:xfrm>
            <a:off x="457200" y="1600200"/>
            <a:ext cx="83058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4"/>
          <p:cNvSpPr/>
          <p:nvPr/>
        </p:nvSpPr>
        <p:spPr>
          <a:xfrm>
            <a:off x="1219200" y="1582340"/>
            <a:ext cx="6019800" cy="3293209"/>
          </a:xfrm>
          <a:prstGeom prst="rect">
            <a:avLst/>
          </a:prstGeom>
        </p:spPr>
        <p:txBody>
          <a:bodyPr wrap="square">
            <a:spAutoFit/>
          </a:bodyPr>
          <a:lstStyle/>
          <a:p>
            <a:pPr>
              <a:defRPr/>
            </a:pPr>
            <a:endParaRPr lang="en-US" altLang="en-US" sz="2600" b="1" dirty="0"/>
          </a:p>
          <a:p>
            <a:pPr>
              <a:defRPr/>
            </a:pPr>
            <a:endParaRPr lang="en-US" altLang="en-US" sz="2600" b="1" dirty="0" smtClean="0"/>
          </a:p>
          <a:p>
            <a:pPr>
              <a:defRPr/>
            </a:pPr>
            <a:endParaRPr lang="en-US" altLang="en-US" sz="2600" b="1" dirty="0"/>
          </a:p>
          <a:p>
            <a:pPr>
              <a:defRPr/>
            </a:pPr>
            <a:r>
              <a:rPr lang="en-US" altLang="en-US" sz="2600" b="1" dirty="0" smtClean="0"/>
              <a:t>Changes </a:t>
            </a:r>
            <a:r>
              <a:rPr lang="en-US" altLang="en-US" sz="2600" b="1" dirty="0"/>
              <a:t>in Transportation &amp; Absences</a:t>
            </a:r>
          </a:p>
          <a:p>
            <a:pPr lvl="1">
              <a:defRPr/>
            </a:pPr>
            <a:r>
              <a:rPr lang="en-US" altLang="en-US" sz="2600" b="1" dirty="0"/>
              <a:t>Please email the front desk at:  </a:t>
            </a:r>
            <a:r>
              <a:rPr lang="en-US" sz="2600" b="1" dirty="0">
                <a:hlinkClick r:id="rId3"/>
              </a:rPr>
              <a:t>NPfrontdesk@fultonschools.org</a:t>
            </a:r>
            <a:endParaRPr lang="en-US" sz="2600" b="1" dirty="0"/>
          </a:p>
          <a:p>
            <a:pPr lvl="1">
              <a:defRPr/>
            </a:pPr>
            <a:endParaRPr lang="en-US" sz="2600" b="1" dirty="0" smtClean="0"/>
          </a:p>
          <a:p>
            <a:pPr lvl="1">
              <a:defRPr/>
            </a:pPr>
            <a:endParaRPr lang="en-US" sz="2600" b="1" dirty="0"/>
          </a:p>
        </p:txBody>
      </p:sp>
    </p:spTree>
    <p:extLst>
      <p:ext uri="{BB962C8B-B14F-4D97-AF65-F5344CB8AC3E}">
        <p14:creationId xmlns:p14="http://schemas.microsoft.com/office/powerpoint/2010/main" val="88386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990600" y="914400"/>
            <a:ext cx="6781800" cy="1323439"/>
          </a:xfrm>
          <a:prstGeom prst="rect">
            <a:avLst/>
          </a:prstGeom>
          <a:noFill/>
        </p:spPr>
        <p:txBody>
          <a:bodyPr wrap="square" rtlCol="0">
            <a:spAutoFit/>
          </a:bodyPr>
          <a:lstStyle/>
          <a:p>
            <a:pPr lvl="0" algn="ctr">
              <a:spcBef>
                <a:spcPct val="0"/>
              </a:spcBef>
              <a:defRPr/>
            </a:pPr>
            <a:r>
              <a:rPr lang="en-US" sz="8000" dirty="0">
                <a:ln w="17780" cmpd="sng">
                  <a:solidFill>
                    <a:schemeClr val="accent5">
                      <a:lumMod val="60000"/>
                      <a:lumOff val="40000"/>
                    </a:schemeClr>
                  </a:solidFill>
                  <a:prstDash val="solid"/>
                  <a:miter lim="800000"/>
                </a:ln>
                <a:effectLst>
                  <a:outerShdw blurRad="50800" algn="tl" rotWithShape="0">
                    <a:srgbClr val="000000"/>
                  </a:outerShdw>
                </a:effectLst>
                <a:latin typeface="Love Ya Like A Sister Solid" pitchFamily="2" charset="0"/>
              </a:rPr>
              <a:t>Conferences</a:t>
            </a:r>
          </a:p>
        </p:txBody>
      </p:sp>
      <p:sp>
        <p:nvSpPr>
          <p:cNvPr id="4" name="TextBox 3"/>
          <p:cNvSpPr txBox="1"/>
          <p:nvPr/>
        </p:nvSpPr>
        <p:spPr>
          <a:xfrm>
            <a:off x="1295400" y="1676400"/>
            <a:ext cx="6324600" cy="2246769"/>
          </a:xfrm>
          <a:prstGeom prst="rect">
            <a:avLst/>
          </a:prstGeom>
          <a:noFill/>
        </p:spPr>
        <p:txBody>
          <a:bodyPr wrap="square" rtlCol="0">
            <a:spAutoFit/>
          </a:bodyPr>
          <a:lstStyle/>
          <a:p>
            <a:endParaRPr lang="en-US" b="1" dirty="0">
              <a:latin typeface="Segoe UI Semilight" panose="020B0402040204020203" pitchFamily="34" charset="0"/>
              <a:cs typeface="Segoe UI Semilight" panose="020B0402040204020203" pitchFamily="34" charset="0"/>
            </a:endParaRPr>
          </a:p>
          <a:p>
            <a:pPr>
              <a:defRPr/>
            </a:pPr>
            <a:r>
              <a:rPr lang="en-US" altLang="en-US" sz="2600" b="1" dirty="0"/>
              <a:t>Parent-Teacher </a:t>
            </a:r>
            <a:r>
              <a:rPr lang="en-US" altLang="en-US" sz="2600" b="1" dirty="0" smtClean="0"/>
              <a:t>Conferences will be on Sign-Up Genius and I will send a link through my blog and email towards the end of September.</a:t>
            </a:r>
            <a:endParaRPr lang="en-US" altLang="en-US" sz="2600" b="1" dirty="0"/>
          </a:p>
          <a:p>
            <a:endParaRPr lang="en-US" b="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22623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26469" y="0"/>
            <a:ext cx="9144000" cy="6858000"/>
          </a:xfrm>
          <a:prstGeom prst="rect">
            <a:avLst/>
          </a:prstGeom>
          <a:noFill/>
          <a:ln>
            <a:noFill/>
          </a:ln>
        </p:spPr>
      </p:pic>
      <p:sp>
        <p:nvSpPr>
          <p:cNvPr id="3" name="Title 11"/>
          <p:cNvSpPr txBox="1">
            <a:spLocks/>
          </p:cNvSpPr>
          <p:nvPr/>
        </p:nvSpPr>
        <p:spPr>
          <a:xfrm>
            <a:off x="685800" y="7620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500" i="0" u="none" strike="noStrike" kern="1200" cap="none" spc="0" normalizeH="0" baseline="0" noProof="0" dirty="0">
                <a:ln w="17780" cmpd="sng">
                  <a:solidFill>
                    <a:schemeClr val="accent5">
                      <a:lumMod val="60000"/>
                      <a:lumOff val="40000"/>
                    </a:schemeClr>
                  </a:solidFill>
                  <a:prstDash val="solid"/>
                  <a:miter lim="800000"/>
                </a:ln>
                <a:solidFill>
                  <a:schemeClr val="tx1"/>
                </a:solidFill>
                <a:effectLst>
                  <a:outerShdw blurRad="50800" algn="tl" rotWithShape="0">
                    <a:srgbClr val="000000"/>
                  </a:outerShdw>
                </a:effectLst>
                <a:uLnTx/>
                <a:uFillTx/>
                <a:latin typeface="Segoe UI Semilight" panose="020B0402040204020203" pitchFamily="34" charset="0"/>
                <a:ea typeface="+mj-ea"/>
                <a:cs typeface="Segoe UI Semilight" panose="020B0402040204020203" pitchFamily="34" charset="0"/>
              </a:rPr>
              <a:t>Behavior Management</a:t>
            </a:r>
          </a:p>
        </p:txBody>
      </p:sp>
      <p:sp>
        <p:nvSpPr>
          <p:cNvPr id="4" name="Rectangle 3"/>
          <p:cNvSpPr txBox="1">
            <a:spLocks noChangeArrowheads="1"/>
          </p:cNvSpPr>
          <p:nvPr/>
        </p:nvSpPr>
        <p:spPr>
          <a:xfrm>
            <a:off x="685800" y="1295400"/>
            <a:ext cx="7315200" cy="472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lang="en-US" u="sng" baseline="0"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r>
              <a:rPr lang="en-US" sz="2000" b="1" u="sng" baseline="0" dirty="0">
                <a:latin typeface="Segoe UI Semilight" panose="020B0402040204020203" pitchFamily="34" charset="0"/>
                <a:cs typeface="Segoe UI Semilight" panose="020B0402040204020203" pitchFamily="34" charset="0"/>
              </a:rPr>
              <a:t>Brownie Points</a:t>
            </a:r>
            <a:r>
              <a:rPr lang="en-US" sz="2000" b="1" baseline="0" dirty="0">
                <a:latin typeface="Segoe UI Semilight" panose="020B0402040204020203" pitchFamily="34" charset="0"/>
                <a:cs typeface="Segoe UI Semilight" panose="020B0402040204020203" pitchFamily="34" charset="0"/>
              </a:rPr>
              <a:t>: </a:t>
            </a:r>
            <a:r>
              <a:rPr lang="en-US" sz="2000" b="1" i="1" baseline="0" dirty="0">
                <a:latin typeface="Segoe UI Semilight" panose="020B0402040204020203" pitchFamily="34" charset="0"/>
                <a:cs typeface="Segoe UI Semilight" panose="020B0402040204020203" pitchFamily="34" charset="0"/>
              </a:rPr>
              <a:t>Class wide </a:t>
            </a:r>
            <a:r>
              <a:rPr lang="en-US" sz="2000" b="1" baseline="0" dirty="0">
                <a:latin typeface="Segoe UI Semilight" panose="020B0402040204020203" pitchFamily="34" charset="0"/>
                <a:cs typeface="Segoe UI Semilight" panose="020B0402040204020203" pitchFamily="34" charset="0"/>
              </a:rPr>
              <a:t>points </a:t>
            </a:r>
            <a:r>
              <a:rPr lang="en-US" sz="2000" b="1" baseline="0" dirty="0" smtClean="0">
                <a:latin typeface="Segoe UI Semilight" panose="020B0402040204020203" pitchFamily="34" charset="0"/>
                <a:cs typeface="Segoe UI Semilight" panose="020B0402040204020203" pitchFamily="34" charset="0"/>
              </a:rPr>
              <a:t>they earn </a:t>
            </a:r>
            <a:r>
              <a:rPr lang="en-US" sz="2000" b="1" baseline="0" dirty="0">
                <a:latin typeface="Segoe UI Semilight" panose="020B0402040204020203" pitchFamily="34" charset="0"/>
                <a:cs typeface="Segoe UI Semilight" panose="020B0402040204020203" pitchFamily="34" charset="0"/>
              </a:rPr>
              <a:t>the</a:t>
            </a:r>
            <a:r>
              <a:rPr lang="en-US" sz="2000" b="1" dirty="0">
                <a:latin typeface="Segoe UI Semilight" panose="020B0402040204020203" pitchFamily="34" charset="0"/>
                <a:cs typeface="Segoe UI Semilight" panose="020B0402040204020203" pitchFamily="34" charset="0"/>
              </a:rPr>
              <a:t> chance to get brownies </a:t>
            </a:r>
            <a:r>
              <a:rPr lang="en-US" sz="2000" b="1" dirty="0" smtClean="0">
                <a:latin typeface="Segoe UI Semilight" panose="020B0402040204020203" pitchFamily="34" charset="0"/>
                <a:cs typeface="Segoe UI Semilight" panose="020B0402040204020203" pitchFamily="34" charset="0"/>
              </a:rPr>
              <a:t>for good behavior.</a:t>
            </a:r>
            <a:endParaRPr lang="en-US" sz="2000" b="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lang="en-US" sz="1000" b="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r>
              <a:rPr lang="en-US" sz="2000" b="1" u="sng" dirty="0" smtClean="0">
                <a:latin typeface="Segoe UI Semilight" panose="020B0402040204020203" pitchFamily="34" charset="0"/>
                <a:cs typeface="Segoe UI Semilight" panose="020B0402040204020203" pitchFamily="34" charset="0"/>
              </a:rPr>
              <a:t>Lamaster Bucks:</a:t>
            </a:r>
            <a:r>
              <a:rPr lang="en-US" sz="2000" b="1" dirty="0" smtClean="0">
                <a:latin typeface="Segoe UI Semilight" panose="020B0402040204020203" pitchFamily="34" charset="0"/>
                <a:cs typeface="Segoe UI Semilight" panose="020B0402040204020203" pitchFamily="34" charset="0"/>
              </a:rPr>
              <a:t> </a:t>
            </a:r>
            <a:r>
              <a:rPr lang="en-US" sz="2000" b="1" i="1" dirty="0">
                <a:latin typeface="Segoe UI Semilight" panose="020B0402040204020203" pitchFamily="34" charset="0"/>
                <a:cs typeface="Segoe UI Semilight" panose="020B0402040204020203" pitchFamily="34" charset="0"/>
              </a:rPr>
              <a:t>Individual student </a:t>
            </a:r>
            <a:r>
              <a:rPr lang="en-US" sz="2000" b="1" dirty="0" smtClean="0">
                <a:latin typeface="Segoe UI Semilight" panose="020B0402040204020203" pitchFamily="34" charset="0"/>
                <a:cs typeface="Segoe UI Semilight" panose="020B0402040204020203" pitchFamily="34" charset="0"/>
              </a:rPr>
              <a:t>earns money for doing their job (being a super student).  Payday is every 2 weeks.  They earn extra bonuses for going above and beyond job requirements, but   </a:t>
            </a:r>
            <a:r>
              <a:rPr lang="en-US" sz="2000" b="1" dirty="0">
                <a:latin typeface="Segoe UI Semilight" panose="020B0402040204020203" pitchFamily="34" charset="0"/>
                <a:cs typeface="Segoe UI Semilight" panose="020B0402040204020203" pitchFamily="34" charset="0"/>
              </a:rPr>
              <a:t>t</a:t>
            </a:r>
            <a:r>
              <a:rPr lang="en-US" sz="2000" b="1" dirty="0" smtClean="0">
                <a:latin typeface="Segoe UI Semilight" panose="020B0402040204020203" pitchFamily="34" charset="0"/>
                <a:cs typeface="Segoe UI Semilight" panose="020B0402040204020203" pitchFamily="34" charset="0"/>
              </a:rPr>
              <a:t>hey can get fined as well (speeding in the halls, noise pollution, etc.)  On payday they choose (buy) their reward.</a:t>
            </a:r>
            <a:endParaRPr lang="en-US" sz="2000" b="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lang="en-US" sz="1000" b="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Aft>
                <a:spcPts val="0"/>
              </a:spcAft>
              <a:buClrTx/>
              <a:buSzTx/>
              <a:buFontTx/>
              <a:buChar char="-"/>
              <a:tabLst/>
              <a:defRPr/>
            </a:pPr>
            <a:r>
              <a:rPr lang="en-US" sz="2000" b="1" u="sng" dirty="0">
                <a:latin typeface="Segoe UI Semilight" panose="020B0402040204020203" pitchFamily="34" charset="0"/>
                <a:cs typeface="Segoe UI Semilight" panose="020B0402040204020203" pitchFamily="34" charset="0"/>
              </a:rPr>
              <a:t>Group Points</a:t>
            </a:r>
            <a:r>
              <a:rPr lang="en-US" sz="2000" b="1" dirty="0">
                <a:latin typeface="Segoe UI Semilight" panose="020B0402040204020203" pitchFamily="34" charset="0"/>
                <a:cs typeface="Segoe UI Semilight" panose="020B0402040204020203" pitchFamily="34" charset="0"/>
              </a:rPr>
              <a:t>: </a:t>
            </a:r>
            <a:r>
              <a:rPr lang="en-US" sz="2000" b="1" i="1" dirty="0">
                <a:latin typeface="Segoe UI Semilight" panose="020B0402040204020203" pitchFamily="34" charset="0"/>
                <a:cs typeface="Segoe UI Semilight" panose="020B0402040204020203" pitchFamily="34" charset="0"/>
              </a:rPr>
              <a:t>Group</a:t>
            </a:r>
            <a:r>
              <a:rPr lang="en-US" sz="2000" b="1" dirty="0">
                <a:latin typeface="Segoe UI Semilight" panose="020B0402040204020203" pitchFamily="34" charset="0"/>
                <a:cs typeface="Segoe UI Semilight" panose="020B0402040204020203" pitchFamily="34" charset="0"/>
              </a:rPr>
              <a:t> </a:t>
            </a:r>
            <a:r>
              <a:rPr lang="en-US" sz="2000" b="1" i="1" dirty="0">
                <a:latin typeface="Segoe UI Semilight" panose="020B0402040204020203" pitchFamily="34" charset="0"/>
                <a:cs typeface="Segoe UI Semilight" panose="020B0402040204020203" pitchFamily="34" charset="0"/>
              </a:rPr>
              <a:t>points </a:t>
            </a:r>
            <a:r>
              <a:rPr lang="en-US" sz="2000" b="1" dirty="0">
                <a:latin typeface="Segoe UI Semilight" panose="020B0402040204020203" pitchFamily="34" charset="0"/>
                <a:cs typeface="Segoe UI Semilight" panose="020B0402040204020203" pitchFamily="34" charset="0"/>
              </a:rPr>
              <a:t>awarded to each </a:t>
            </a:r>
            <a:r>
              <a:rPr lang="en-US" sz="2000" b="1" dirty="0" smtClean="0">
                <a:latin typeface="Segoe UI Semilight" panose="020B0402040204020203" pitchFamily="34" charset="0"/>
                <a:cs typeface="Segoe UI Semilight" panose="020B0402040204020203" pitchFamily="34" charset="0"/>
              </a:rPr>
              <a:t>table </a:t>
            </a:r>
            <a:endParaRPr lang="en-US" sz="2000" b="1" dirty="0">
              <a:latin typeface="Segoe UI Semilight" panose="020B0402040204020203" pitchFamily="34" charset="0"/>
              <a:cs typeface="Segoe UI Semilight" panose="020B0402040204020203" pitchFamily="34" charset="0"/>
            </a:endParaRPr>
          </a:p>
          <a:p>
            <a:pPr marR="0" lvl="0" algn="ctr" defTabSz="914400" rtl="0" eaLnBrk="1" fontAlgn="auto" latinLnBrk="0" hangingPunct="1">
              <a:lnSpc>
                <a:spcPct val="100000"/>
              </a:lnSpc>
              <a:spcAft>
                <a:spcPts val="0"/>
              </a:spcAft>
              <a:buClrTx/>
              <a:buSzTx/>
              <a:tabLst/>
              <a:defRPr/>
            </a:pPr>
            <a:r>
              <a:rPr lang="en-US" sz="2000" b="1" dirty="0">
                <a:latin typeface="Segoe UI Semilight" panose="020B0402040204020203" pitchFamily="34" charset="0"/>
                <a:cs typeface="Segoe UI Semilight" panose="020B0402040204020203" pitchFamily="34" charset="0"/>
              </a:rPr>
              <a:t>group. The highest group will get to pick their </a:t>
            </a:r>
          </a:p>
          <a:p>
            <a:pPr marR="0" lvl="0" algn="ctr" defTabSz="914400" rtl="0" eaLnBrk="1" fontAlgn="auto" latinLnBrk="0" hangingPunct="1">
              <a:lnSpc>
                <a:spcPct val="100000"/>
              </a:lnSpc>
              <a:spcAft>
                <a:spcPts val="0"/>
              </a:spcAft>
              <a:buClrTx/>
              <a:buSzTx/>
              <a:tabLst/>
              <a:defRPr/>
            </a:pPr>
            <a:r>
              <a:rPr lang="en-US" sz="2000" b="1" dirty="0">
                <a:latin typeface="Segoe UI Semilight" panose="020B0402040204020203" pitchFamily="34" charset="0"/>
                <a:cs typeface="Segoe UI Semilight" panose="020B0402040204020203" pitchFamily="34" charset="0"/>
              </a:rPr>
              <a:t>rewards based on what the class </a:t>
            </a:r>
            <a:r>
              <a:rPr lang="en-US" sz="2000" b="1" dirty="0" smtClean="0">
                <a:latin typeface="Segoe UI Semilight" panose="020B0402040204020203" pitchFamily="34" charset="0"/>
                <a:cs typeface="Segoe UI Semilight" panose="020B0402040204020203" pitchFamily="34" charset="0"/>
              </a:rPr>
              <a:t>chose </a:t>
            </a:r>
            <a:r>
              <a:rPr lang="en-US" sz="2000" b="1" dirty="0">
                <a:latin typeface="Segoe UI Semilight" panose="020B0402040204020203" pitchFamily="34" charset="0"/>
                <a:cs typeface="Segoe UI Semilight" panose="020B0402040204020203" pitchFamily="34" charset="0"/>
              </a:rPr>
              <a:t>for rewards.</a:t>
            </a:r>
            <a:endParaRPr lang="en-US" sz="2000" b="1" i="1" dirty="0">
              <a:latin typeface="Segoe UI Semilight" panose="020B0402040204020203" pitchFamily="34" charset="0"/>
              <a:cs typeface="Segoe UI Semilight" panose="020B0402040204020203"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kumimoji="0" lang="en-US" sz="2000" b="0" i="0" u="sng" strike="noStrike" kern="1200" cap="none" spc="0" normalizeH="0" baseline="0" noProof="0" dirty="0">
              <a:ln>
                <a:noFill/>
              </a:ln>
              <a:effectLst/>
              <a:uLnTx/>
              <a:uFillTx/>
              <a:latin typeface="Segoe UI Semilight" panose="020B0402040204020203" pitchFamily="34" charset="0"/>
              <a:cs typeface="Segoe UI Semilight" panose="020B0402040204020203"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4612" y="0"/>
            <a:ext cx="9144000" cy="6857999"/>
          </a:xfrm>
          <a:prstGeom prst="rect">
            <a:avLst/>
          </a:prstGeom>
        </p:spPr>
      </p:pic>
      <p:sp>
        <p:nvSpPr>
          <p:cNvPr id="2" name="Title 1"/>
          <p:cNvSpPr>
            <a:spLocks noGrp="1"/>
          </p:cNvSpPr>
          <p:nvPr>
            <p:ph type="title"/>
          </p:nvPr>
        </p:nvSpPr>
        <p:spPr>
          <a:xfrm>
            <a:off x="304800" y="609600"/>
            <a:ext cx="8229600" cy="1143000"/>
          </a:xfrm>
        </p:spPr>
        <p:txBody>
          <a:bodyPr>
            <a:normAutofit/>
          </a:bodyPr>
          <a:lstStyle/>
          <a:p>
            <a:pPr lvl="0">
              <a:defRPr/>
            </a:pPr>
            <a:r>
              <a:rPr lang="en-US" sz="5000" dirty="0">
                <a:ln w="17780" cmpd="sng">
                  <a:solidFill>
                    <a:schemeClr val="accent5">
                      <a:lumMod val="60000"/>
                      <a:lumOff val="40000"/>
                    </a:schemeClr>
                  </a:solidFill>
                  <a:prstDash val="solid"/>
                  <a:miter lim="800000"/>
                </a:ln>
                <a:effectLst>
                  <a:outerShdw blurRad="38100" dist="38100" dir="2700000" algn="tl">
                    <a:srgbClr val="000000">
                      <a:alpha val="43137"/>
                    </a:srgbClr>
                  </a:outerShdw>
                </a:effectLst>
                <a:latin typeface="Love Ya Like A Sister Solid" pitchFamily="2" charset="0"/>
              </a:rPr>
              <a:t>School Behavior Expectations</a:t>
            </a:r>
          </a:p>
        </p:txBody>
      </p:sp>
      <p:sp>
        <p:nvSpPr>
          <p:cNvPr id="3" name="Text Placeholder 2"/>
          <p:cNvSpPr>
            <a:spLocks noGrp="1"/>
          </p:cNvSpPr>
          <p:nvPr>
            <p:ph type="body" idx="1"/>
          </p:nvPr>
        </p:nvSpPr>
        <p:spPr>
          <a:xfrm>
            <a:off x="-230188" y="1535113"/>
            <a:ext cx="4727576" cy="639762"/>
          </a:xfrm>
        </p:spPr>
        <p:txBody>
          <a:bodyPr>
            <a:normAutofit/>
          </a:bodyPr>
          <a:lstStyle/>
          <a:p>
            <a:pPr algn="ctr"/>
            <a:r>
              <a:rPr lang="en-US" sz="2800" u="sng" dirty="0">
                <a:latin typeface="Segoe UI Semilight" panose="020B0402040204020203" pitchFamily="34" charset="0"/>
                <a:cs typeface="Segoe UI Semilight" panose="020B0402040204020203" pitchFamily="34" charset="0"/>
              </a:rPr>
              <a:t>P.A.W.S</a:t>
            </a:r>
          </a:p>
        </p:txBody>
      </p:sp>
      <p:sp>
        <p:nvSpPr>
          <p:cNvPr id="4" name="Content Placeholder 3"/>
          <p:cNvSpPr>
            <a:spLocks noGrp="1"/>
          </p:cNvSpPr>
          <p:nvPr>
            <p:ph sz="half" idx="2"/>
          </p:nvPr>
        </p:nvSpPr>
        <p:spPr>
          <a:xfrm>
            <a:off x="1219200" y="2174875"/>
            <a:ext cx="3278188" cy="3951288"/>
          </a:xfrm>
        </p:spPr>
        <p:txBody>
          <a:bodyPr/>
          <a:lstStyle/>
          <a:p>
            <a:r>
              <a:rPr lang="en-US" dirty="0"/>
              <a:t>P= </a:t>
            </a:r>
            <a:r>
              <a:rPr lang="en-US" dirty="0">
                <a:solidFill>
                  <a:srgbClr val="FF0000"/>
                </a:solidFill>
              </a:rPr>
              <a:t>Pride</a:t>
            </a:r>
          </a:p>
          <a:p>
            <a:r>
              <a:rPr lang="en-US" dirty="0"/>
              <a:t>A= </a:t>
            </a:r>
            <a:r>
              <a:rPr lang="en-US" dirty="0">
                <a:solidFill>
                  <a:srgbClr val="FF0000"/>
                </a:solidFill>
              </a:rPr>
              <a:t>Attitude</a:t>
            </a:r>
          </a:p>
          <a:p>
            <a:r>
              <a:rPr lang="en-US" dirty="0"/>
              <a:t>W= </a:t>
            </a:r>
            <a:r>
              <a:rPr lang="en-US" dirty="0">
                <a:solidFill>
                  <a:srgbClr val="FF0000"/>
                </a:solidFill>
              </a:rPr>
              <a:t>Wise Choices</a:t>
            </a:r>
          </a:p>
          <a:p>
            <a:r>
              <a:rPr lang="en-US" dirty="0"/>
              <a:t>S= </a:t>
            </a:r>
            <a:r>
              <a:rPr lang="en-US" dirty="0">
                <a:solidFill>
                  <a:srgbClr val="FF0000"/>
                </a:solidFill>
              </a:rPr>
              <a:t>Safety</a:t>
            </a:r>
          </a:p>
        </p:txBody>
      </p:sp>
      <p:sp>
        <p:nvSpPr>
          <p:cNvPr id="5" name="Text Placeholder 4"/>
          <p:cNvSpPr>
            <a:spLocks noGrp="1"/>
          </p:cNvSpPr>
          <p:nvPr>
            <p:ph type="body" sz="quarter" idx="3"/>
          </p:nvPr>
        </p:nvSpPr>
        <p:spPr>
          <a:xfrm>
            <a:off x="3886201" y="1535113"/>
            <a:ext cx="4800600" cy="639762"/>
          </a:xfrm>
        </p:spPr>
        <p:txBody>
          <a:bodyPr>
            <a:normAutofit/>
          </a:bodyPr>
          <a:lstStyle/>
          <a:p>
            <a:pPr algn="ctr"/>
            <a:r>
              <a:rPr lang="en-US" sz="2800" u="sng" dirty="0">
                <a:latin typeface="Segoe UI Semilight" panose="020B0402040204020203" pitchFamily="34" charset="0"/>
                <a:cs typeface="Segoe UI Semilight" panose="020B0402040204020203" pitchFamily="34" charset="0"/>
              </a:rPr>
              <a:t>House Points</a:t>
            </a:r>
          </a:p>
        </p:txBody>
      </p:sp>
      <p:sp>
        <p:nvSpPr>
          <p:cNvPr id="6" name="Content Placeholder 5"/>
          <p:cNvSpPr>
            <a:spLocks noGrp="1"/>
          </p:cNvSpPr>
          <p:nvPr>
            <p:ph sz="quarter" idx="4"/>
          </p:nvPr>
        </p:nvSpPr>
        <p:spPr>
          <a:xfrm>
            <a:off x="4038601" y="2174875"/>
            <a:ext cx="4114800" cy="3951288"/>
          </a:xfrm>
        </p:spPr>
        <p:txBody>
          <a:bodyPr/>
          <a:lstStyle/>
          <a:p>
            <a:pPr algn="ctr"/>
            <a:r>
              <a:rPr lang="en-US" sz="2200" dirty="0">
                <a:latin typeface="Segoe UI Semilight" panose="020B0402040204020203" pitchFamily="34" charset="0"/>
                <a:cs typeface="Segoe UI Semilight" panose="020B0402040204020203" pitchFamily="34" charset="0"/>
              </a:rPr>
              <a:t>This year classes are also working to earn points for their house by showing appropriate behavior all over the school.</a:t>
            </a:r>
          </a:p>
          <a:p>
            <a:pPr algn="ctr"/>
            <a:r>
              <a:rPr lang="en-US" sz="2200" dirty="0">
                <a:latin typeface="Segoe UI Semilight" panose="020B0402040204020203" pitchFamily="34" charset="0"/>
                <a:cs typeface="Segoe UI Semilight" panose="020B0402040204020203" pitchFamily="34" charset="0"/>
              </a:rPr>
              <a:t>Each month the house with the most point will earn a prize. </a:t>
            </a:r>
          </a:p>
          <a:p>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59768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935</Words>
  <Application>Microsoft Office PowerPoint</Application>
  <PresentationFormat>On-screen Show (4:3)</PresentationFormat>
  <Paragraphs>178</Paragraphs>
  <Slides>21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CCLoveYall</vt:lpstr>
      <vt:lpstr>Courier New</vt:lpstr>
      <vt:lpstr>KG Primary Penmanship</vt:lpstr>
      <vt:lpstr>KG Strawberry Limeade</vt:lpstr>
      <vt:lpstr>Love Ya Like A Sister Solid</vt:lpstr>
      <vt:lpstr>Rockwell</vt:lpstr>
      <vt:lpstr>Segoe UI Semilight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Behavior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Lamaster, Laura M</cp:lastModifiedBy>
  <cp:revision>43</cp:revision>
  <cp:lastPrinted>2018-08-23T14:59:59Z</cp:lastPrinted>
  <dcterms:created xsi:type="dcterms:W3CDTF">2013-09-21T12:11:13Z</dcterms:created>
  <dcterms:modified xsi:type="dcterms:W3CDTF">2018-08-23T23:49:22Z</dcterms:modified>
</cp:coreProperties>
</file>